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4" r:id="rId18"/>
    <p:sldId id="275" r:id="rId19"/>
    <p:sldId id="277" r:id="rId20"/>
    <p:sldId id="276" r:id="rId21"/>
    <p:sldId id="279" r:id="rId22"/>
    <p:sldId id="280" r:id="rId23"/>
    <p:sldId id="282" r:id="rId24"/>
    <p:sldId id="281" r:id="rId25"/>
    <p:sldId id="283" r:id="rId26"/>
    <p:sldId id="284" r:id="rId27"/>
    <p:sldId id="285" r:id="rId28"/>
    <p:sldId id="286" r:id="rId29"/>
    <p:sldId id="287" r:id="rId30"/>
    <p:sldId id="289" r:id="rId31"/>
    <p:sldId id="290" r:id="rId32"/>
    <p:sldId id="291" r:id="rId33"/>
    <p:sldId id="292" r:id="rId34"/>
    <p:sldId id="293" r:id="rId35"/>
    <p:sldId id="294" r:id="rId36"/>
    <p:sldId id="296" r:id="rId37"/>
    <p:sldId id="299" r:id="rId38"/>
    <p:sldId id="295" r:id="rId39"/>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Roboto Light" panose="020B0604020202020204" charset="0"/>
      <p:regular r:id="rId46"/>
      <p:italic r:id="rId47"/>
    </p:embeddedFont>
    <p:embeddedFont>
      <p:font typeface="Roboto" panose="020B060402020202020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AB20"/>
    <a:srgbClr val="0C2E40"/>
    <a:srgbClr val="2EB368"/>
    <a:srgbClr val="32BEA6"/>
    <a:srgbClr val="E04F5F"/>
    <a:srgbClr val="72BC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0" d="100"/>
          <a:sy n="70" d="100"/>
        </p:scale>
        <p:origin x="73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87DC31-1B5B-478D-82A8-ED7E7F47DE6D}" type="datetimeFigureOut">
              <a:rPr lang="en-US" smtClean="0"/>
              <a:t>07/01/2019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7A5969-4001-4C59-B357-D4476F1326D5}" type="slidenum">
              <a:rPr lang="en-US" smtClean="0"/>
              <a:t>‹#›</a:t>
            </a:fld>
            <a:endParaRPr lang="en-US"/>
          </a:p>
        </p:txBody>
      </p:sp>
    </p:spTree>
    <p:extLst>
      <p:ext uri="{BB962C8B-B14F-4D97-AF65-F5344CB8AC3E}">
        <p14:creationId xmlns:p14="http://schemas.microsoft.com/office/powerpoint/2010/main" val="478099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87DC31-1B5B-478D-82A8-ED7E7F47DE6D}" type="datetimeFigureOut">
              <a:rPr lang="en-US" smtClean="0"/>
              <a:t>07/01/2019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7A5969-4001-4C59-B357-D4476F1326D5}" type="slidenum">
              <a:rPr lang="en-US" smtClean="0"/>
              <a:t>‹#›</a:t>
            </a:fld>
            <a:endParaRPr lang="en-US"/>
          </a:p>
        </p:txBody>
      </p:sp>
    </p:spTree>
    <p:extLst>
      <p:ext uri="{BB962C8B-B14F-4D97-AF65-F5344CB8AC3E}">
        <p14:creationId xmlns:p14="http://schemas.microsoft.com/office/powerpoint/2010/main" val="1231377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87DC31-1B5B-478D-82A8-ED7E7F47DE6D}" type="datetimeFigureOut">
              <a:rPr lang="en-US" smtClean="0"/>
              <a:t>07/01/2019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7A5969-4001-4C59-B357-D4476F1326D5}" type="slidenum">
              <a:rPr lang="en-US" smtClean="0"/>
              <a:t>‹#›</a:t>
            </a:fld>
            <a:endParaRPr lang="en-US"/>
          </a:p>
        </p:txBody>
      </p:sp>
    </p:spTree>
    <p:extLst>
      <p:ext uri="{BB962C8B-B14F-4D97-AF65-F5344CB8AC3E}">
        <p14:creationId xmlns:p14="http://schemas.microsoft.com/office/powerpoint/2010/main" val="3141276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87DC31-1B5B-478D-82A8-ED7E7F47DE6D}" type="datetimeFigureOut">
              <a:rPr lang="en-US" smtClean="0"/>
              <a:t>07/01/2019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7A5969-4001-4C59-B357-D4476F1326D5}" type="slidenum">
              <a:rPr lang="en-US" smtClean="0"/>
              <a:t>‹#›</a:t>
            </a:fld>
            <a:endParaRPr lang="en-US"/>
          </a:p>
        </p:txBody>
      </p:sp>
    </p:spTree>
    <p:extLst>
      <p:ext uri="{BB962C8B-B14F-4D97-AF65-F5344CB8AC3E}">
        <p14:creationId xmlns:p14="http://schemas.microsoft.com/office/powerpoint/2010/main" val="1724813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F87DC31-1B5B-478D-82A8-ED7E7F47DE6D}" type="datetimeFigureOut">
              <a:rPr lang="en-US" smtClean="0"/>
              <a:t>07/01/2019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7A5969-4001-4C59-B357-D4476F1326D5}" type="slidenum">
              <a:rPr lang="en-US" smtClean="0"/>
              <a:t>‹#›</a:t>
            </a:fld>
            <a:endParaRPr lang="en-US"/>
          </a:p>
        </p:txBody>
      </p:sp>
    </p:spTree>
    <p:extLst>
      <p:ext uri="{BB962C8B-B14F-4D97-AF65-F5344CB8AC3E}">
        <p14:creationId xmlns:p14="http://schemas.microsoft.com/office/powerpoint/2010/main" val="1537403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87DC31-1B5B-478D-82A8-ED7E7F47DE6D}" type="datetimeFigureOut">
              <a:rPr lang="en-US" smtClean="0"/>
              <a:t>07/01/2019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7A5969-4001-4C59-B357-D4476F1326D5}" type="slidenum">
              <a:rPr lang="en-US" smtClean="0"/>
              <a:t>‹#›</a:t>
            </a:fld>
            <a:endParaRPr lang="en-US"/>
          </a:p>
        </p:txBody>
      </p:sp>
    </p:spTree>
    <p:extLst>
      <p:ext uri="{BB962C8B-B14F-4D97-AF65-F5344CB8AC3E}">
        <p14:creationId xmlns:p14="http://schemas.microsoft.com/office/powerpoint/2010/main" val="3487883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87DC31-1B5B-478D-82A8-ED7E7F47DE6D}" type="datetimeFigureOut">
              <a:rPr lang="en-US" smtClean="0"/>
              <a:t>07/01/2019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7A5969-4001-4C59-B357-D4476F1326D5}" type="slidenum">
              <a:rPr lang="en-US" smtClean="0"/>
              <a:t>‹#›</a:t>
            </a:fld>
            <a:endParaRPr lang="en-US"/>
          </a:p>
        </p:txBody>
      </p:sp>
    </p:spTree>
    <p:extLst>
      <p:ext uri="{BB962C8B-B14F-4D97-AF65-F5344CB8AC3E}">
        <p14:creationId xmlns:p14="http://schemas.microsoft.com/office/powerpoint/2010/main" val="2542629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87DC31-1B5B-478D-82A8-ED7E7F47DE6D}" type="datetimeFigureOut">
              <a:rPr lang="en-US" smtClean="0"/>
              <a:t>07/01/2019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7A5969-4001-4C59-B357-D4476F1326D5}" type="slidenum">
              <a:rPr lang="en-US" smtClean="0"/>
              <a:t>‹#›</a:t>
            </a:fld>
            <a:endParaRPr lang="en-US"/>
          </a:p>
        </p:txBody>
      </p:sp>
    </p:spTree>
    <p:extLst>
      <p:ext uri="{BB962C8B-B14F-4D97-AF65-F5344CB8AC3E}">
        <p14:creationId xmlns:p14="http://schemas.microsoft.com/office/powerpoint/2010/main" val="3909771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87DC31-1B5B-478D-82A8-ED7E7F47DE6D}" type="datetimeFigureOut">
              <a:rPr lang="en-US" smtClean="0"/>
              <a:t>07/01/2019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7A5969-4001-4C59-B357-D4476F1326D5}" type="slidenum">
              <a:rPr lang="en-US" smtClean="0"/>
              <a:t>‹#›</a:t>
            </a:fld>
            <a:endParaRPr lang="en-US"/>
          </a:p>
        </p:txBody>
      </p:sp>
    </p:spTree>
    <p:extLst>
      <p:ext uri="{BB962C8B-B14F-4D97-AF65-F5344CB8AC3E}">
        <p14:creationId xmlns:p14="http://schemas.microsoft.com/office/powerpoint/2010/main" val="3028785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F87DC31-1B5B-478D-82A8-ED7E7F47DE6D}" type="datetimeFigureOut">
              <a:rPr lang="en-US" smtClean="0"/>
              <a:t>07/01/2019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7A5969-4001-4C59-B357-D4476F1326D5}" type="slidenum">
              <a:rPr lang="en-US" smtClean="0"/>
              <a:t>‹#›</a:t>
            </a:fld>
            <a:endParaRPr lang="en-US"/>
          </a:p>
        </p:txBody>
      </p:sp>
    </p:spTree>
    <p:extLst>
      <p:ext uri="{BB962C8B-B14F-4D97-AF65-F5344CB8AC3E}">
        <p14:creationId xmlns:p14="http://schemas.microsoft.com/office/powerpoint/2010/main" val="3547934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F87DC31-1B5B-478D-82A8-ED7E7F47DE6D}" type="datetimeFigureOut">
              <a:rPr lang="en-US" smtClean="0"/>
              <a:t>07/01/2019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7A5969-4001-4C59-B357-D4476F1326D5}" type="slidenum">
              <a:rPr lang="en-US" smtClean="0"/>
              <a:t>‹#›</a:t>
            </a:fld>
            <a:endParaRPr lang="en-US"/>
          </a:p>
        </p:txBody>
      </p:sp>
    </p:spTree>
    <p:extLst>
      <p:ext uri="{BB962C8B-B14F-4D97-AF65-F5344CB8AC3E}">
        <p14:creationId xmlns:p14="http://schemas.microsoft.com/office/powerpoint/2010/main" val="133873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87DC31-1B5B-478D-82A8-ED7E7F47DE6D}" type="datetimeFigureOut">
              <a:rPr lang="en-US" smtClean="0"/>
              <a:t>07/01/2019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7A5969-4001-4C59-B357-D4476F1326D5}" type="slidenum">
              <a:rPr lang="en-US" smtClean="0"/>
              <a:t>‹#›</a:t>
            </a:fld>
            <a:endParaRPr lang="en-US"/>
          </a:p>
        </p:txBody>
      </p:sp>
    </p:spTree>
    <p:extLst>
      <p:ext uri="{BB962C8B-B14F-4D97-AF65-F5344CB8AC3E}">
        <p14:creationId xmlns:p14="http://schemas.microsoft.com/office/powerpoint/2010/main" val="1787978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0.pn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0.pn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42.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20.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20.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47.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jp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20.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20.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20.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11.png"/><Relationship Id="rId7" Type="http://schemas.openxmlformats.org/officeDocument/2006/relationships/image" Target="../media/image57.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20.png"/><Relationship Id="rId5" Type="http://schemas.openxmlformats.org/officeDocument/2006/relationships/image" Target="../media/image55.jpeg"/><Relationship Id="rId10" Type="http://schemas.openxmlformats.org/officeDocument/2006/relationships/image" Target="../media/image3.png"/><Relationship Id="rId4" Type="http://schemas.openxmlformats.org/officeDocument/2006/relationships/image" Target="../media/image54.png"/><Relationship Id="rId9" Type="http://schemas.openxmlformats.org/officeDocument/2006/relationships/image" Target="../media/image59.jpeg"/></Relationships>
</file>

<file path=ppt/slides/_rels/slide2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11.png"/><Relationship Id="rId7" Type="http://schemas.openxmlformats.org/officeDocument/2006/relationships/image" Target="../media/image62.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64.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11.png"/><Relationship Id="rId7" Type="http://schemas.openxmlformats.org/officeDocument/2006/relationships/image" Target="../media/image67.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6.jpeg"/><Relationship Id="rId11" Type="http://schemas.openxmlformats.org/officeDocument/2006/relationships/image" Target="../media/image20.pn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3.png"/><Relationship Id="rId9"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image" Target="../media/image36.png"/><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1.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80.png"/><Relationship Id="rId5" Type="http://schemas.openxmlformats.org/officeDocument/2006/relationships/image" Target="../media/image73.png"/><Relationship Id="rId15" Type="http://schemas.openxmlformats.org/officeDocument/2006/relationships/image" Target="../media/image20.png"/><Relationship Id="rId10" Type="http://schemas.openxmlformats.org/officeDocument/2006/relationships/image" Target="../media/image79.png"/><Relationship Id="rId4" Type="http://schemas.openxmlformats.org/officeDocument/2006/relationships/image" Target="../media/image72.png"/><Relationship Id="rId9" Type="http://schemas.openxmlformats.org/officeDocument/2006/relationships/image" Target="../media/image78.png"/><Relationship Id="rId14" Type="http://schemas.openxmlformats.org/officeDocument/2006/relationships/image" Target="../media/image75.png"/></Relationships>
</file>

<file path=ppt/slides/_rels/slide3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71.png"/><Relationship Id="rId21" Type="http://schemas.openxmlformats.org/officeDocument/2006/relationships/image" Target="../media/image20.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image" Target="../media/image36.png"/><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80.png"/><Relationship Id="rId5" Type="http://schemas.openxmlformats.org/officeDocument/2006/relationships/image" Target="../media/image73.png"/><Relationship Id="rId15" Type="http://schemas.openxmlformats.org/officeDocument/2006/relationships/image" Target="../media/image84.png"/><Relationship Id="rId10" Type="http://schemas.openxmlformats.org/officeDocument/2006/relationships/image" Target="../media/image79.png"/><Relationship Id="rId19" Type="http://schemas.openxmlformats.org/officeDocument/2006/relationships/image" Target="../media/image88.png"/><Relationship Id="rId4" Type="http://schemas.openxmlformats.org/officeDocument/2006/relationships/image" Target="../media/image72.png"/><Relationship Id="rId9" Type="http://schemas.openxmlformats.org/officeDocument/2006/relationships/image" Target="../media/image78.png"/><Relationship Id="rId14"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9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1.png"/><Relationship Id="rId7" Type="http://schemas.openxmlformats.org/officeDocument/2006/relationships/image" Target="../media/image9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2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1.png"/><Relationship Id="rId9" Type="http://schemas.openxmlformats.org/officeDocument/2006/relationships/image" Target="../media/image98.png"/></Relationships>
</file>

<file path=ppt/slides/_rels/slide37.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01.jpeg"/><Relationship Id="rId10" Type="http://schemas.openxmlformats.org/officeDocument/2006/relationships/image" Target="../media/image20.png"/><Relationship Id="rId4" Type="http://schemas.openxmlformats.org/officeDocument/2006/relationships/image" Target="../media/image100.png"/><Relationship Id="rId9" Type="http://schemas.openxmlformats.org/officeDocument/2006/relationships/image" Target="../media/image103.png"/></Relationships>
</file>

<file path=ppt/slides/_rels/slide3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3.png"/><Relationship Id="rId7" Type="http://schemas.openxmlformats.org/officeDocument/2006/relationships/image" Target="../media/image10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0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2E40"/>
        </a:solidFill>
        <a:effectLst/>
      </p:bgPr>
    </p:bg>
    <p:spTree>
      <p:nvGrpSpPr>
        <p:cNvPr id="1" name=""/>
        <p:cNvGrpSpPr/>
        <p:nvPr/>
      </p:nvGrpSpPr>
      <p:grpSpPr>
        <a:xfrm>
          <a:off x="0" y="0"/>
          <a:ext cx="0" cy="0"/>
          <a:chOff x="0" y="0"/>
          <a:chExt cx="0" cy="0"/>
        </a:xfrm>
      </p:grpSpPr>
      <p:sp>
        <p:nvSpPr>
          <p:cNvPr id="7" name="Rectangle 6"/>
          <p:cNvSpPr/>
          <p:nvPr/>
        </p:nvSpPr>
        <p:spPr>
          <a:xfrm>
            <a:off x="3831336" y="0"/>
            <a:ext cx="4507992" cy="4109884"/>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002" y="840323"/>
            <a:ext cx="1953187" cy="1494105"/>
          </a:xfrm>
          <a:prstGeom prst="rect">
            <a:avLst/>
          </a:prstGeom>
        </p:spPr>
      </p:pic>
      <p:pic>
        <p:nvPicPr>
          <p:cNvPr id="10" name="Picture 9"/>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735381" y="5052082"/>
            <a:ext cx="1824769" cy="205697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035" y="3338243"/>
            <a:ext cx="3336413" cy="3760987"/>
          </a:xfrm>
          <a:prstGeom prst="rect">
            <a:avLst/>
          </a:prstGeom>
        </p:spPr>
      </p:pic>
      <p:pic>
        <p:nvPicPr>
          <p:cNvPr id="11" name="Picture 10"/>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519403" y="5052082"/>
            <a:ext cx="1824769" cy="205697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5652" y="4811031"/>
            <a:ext cx="2064774" cy="2327526"/>
          </a:xfrm>
          <a:prstGeom prst="rect">
            <a:avLst/>
          </a:prstGeom>
        </p:spPr>
      </p:pic>
      <p:sp>
        <p:nvSpPr>
          <p:cNvPr id="15" name="Rectangle 14"/>
          <p:cNvSpPr/>
          <p:nvPr/>
        </p:nvSpPr>
        <p:spPr>
          <a:xfrm>
            <a:off x="3532572" y="4421267"/>
            <a:ext cx="5094334" cy="584775"/>
          </a:xfrm>
          <a:prstGeom prst="rect">
            <a:avLst/>
          </a:prstGeom>
        </p:spPr>
        <p:txBody>
          <a:bodyPr wrap="square">
            <a:spAutoFit/>
          </a:bodyPr>
          <a:lstStyle/>
          <a:p>
            <a:pPr algn="ctr"/>
            <a:r>
              <a:rPr lang="en-US" sz="3200" b="1" i="0" cap="all" dirty="0" smtClean="0">
                <a:solidFill>
                  <a:srgbClr val="FFFFFF"/>
                </a:solidFill>
                <a:effectLst/>
                <a:latin typeface="Times New Roman" panose="02020603050405020304" pitchFamily="18" charset="0"/>
                <a:ea typeface="Roboto" panose="02000000000000000000" pitchFamily="2" charset="0"/>
                <a:cs typeface="Times New Roman" panose="02020603050405020304" pitchFamily="18" charset="0"/>
              </a:rPr>
              <a:t>GRAND </a:t>
            </a:r>
            <a:r>
              <a:rPr lang="en-US" sz="3200" b="1" i="0" cap="all" dirty="0" smtClean="0">
                <a:solidFill>
                  <a:srgbClr val="FFFFFF"/>
                </a:solidFill>
                <a:effectLst/>
                <a:latin typeface="Times New Roman" panose="02020603050405020304" pitchFamily="18" charset="0"/>
                <a:ea typeface="Roboto" panose="02000000000000000000" pitchFamily="2" charset="0"/>
                <a:cs typeface="Times New Roman" panose="02020603050405020304" pitchFamily="18" charset="0"/>
              </a:rPr>
              <a:t>Park CITY</a:t>
            </a:r>
            <a:endParaRPr lang="en-US" sz="3200" b="1" i="0" cap="all" dirty="0">
              <a:solidFill>
                <a:srgbClr val="FFFFFF"/>
              </a:solidFill>
              <a:effectLst/>
              <a:latin typeface="Times New Roman" panose="02020603050405020304" pitchFamily="18" charset="0"/>
              <a:ea typeface="Roboto" panose="02000000000000000000" pitchFamily="2" charset="0"/>
              <a:cs typeface="Times New Roman" panose="02020603050405020304" pitchFamily="18" charset="0"/>
            </a:endParaRPr>
          </a:p>
        </p:txBody>
      </p:sp>
      <p:pic>
        <p:nvPicPr>
          <p:cNvPr id="16" name="Picture 15"/>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8857668" y="2883069"/>
            <a:ext cx="3781996" cy="4263272"/>
          </a:xfrm>
          <a:prstGeom prst="rect">
            <a:avLst/>
          </a:prstGeom>
        </p:spPr>
      </p:pic>
      <p:sp>
        <p:nvSpPr>
          <p:cNvPr id="13" name="TextBox 12"/>
          <p:cNvSpPr txBox="1"/>
          <p:nvPr/>
        </p:nvSpPr>
        <p:spPr>
          <a:xfrm>
            <a:off x="4052576" y="2814243"/>
            <a:ext cx="3984977" cy="1200329"/>
          </a:xfrm>
          <a:prstGeom prst="rect">
            <a:avLst/>
          </a:prstGeom>
          <a:noFill/>
        </p:spPr>
        <p:txBody>
          <a:bodyPr wrap="square" rtlCol="0">
            <a:spAutoFit/>
          </a:bodyPr>
          <a:lstStyle/>
          <a:p>
            <a:pPr algn="ctr"/>
            <a:r>
              <a:rPr lang="en-US" sz="3600" b="1" dirty="0" smtClean="0">
                <a:solidFill>
                  <a:schemeClr val="bg1"/>
                </a:solidFill>
                <a:ea typeface="Roboto" panose="02000000000000000000" pitchFamily="2" charset="0"/>
                <a:cs typeface="Roboto" panose="02000000000000000000" pitchFamily="2" charset="0"/>
              </a:rPr>
              <a:t>GRAND PARK</a:t>
            </a:r>
          </a:p>
          <a:p>
            <a:pPr algn="ctr"/>
            <a:r>
              <a:rPr lang="en-US" sz="3600" b="1" dirty="0" smtClean="0">
                <a:solidFill>
                  <a:schemeClr val="bg1"/>
                </a:solidFill>
                <a:ea typeface="Roboto" panose="02000000000000000000" pitchFamily="2" charset="0"/>
                <a:cs typeface="Roboto" panose="02000000000000000000" pitchFamily="2" charset="0"/>
              </a:rPr>
              <a:t>DISTRICT 9 HCMC</a:t>
            </a:r>
            <a:endParaRPr lang="en-US" sz="3600" b="1" dirty="0">
              <a:solidFill>
                <a:schemeClr val="bg1"/>
              </a:solidFill>
              <a:ea typeface="Roboto" panose="02000000000000000000" pitchFamily="2" charset="0"/>
              <a:cs typeface="Roboto" panose="02000000000000000000" pitchFamily="2" charset="0"/>
            </a:endParaRPr>
          </a:p>
        </p:txBody>
      </p:sp>
      <p:cxnSp>
        <p:nvCxnSpPr>
          <p:cNvPr id="3" name="Straight Connector 2"/>
          <p:cNvCxnSpPr/>
          <p:nvPr/>
        </p:nvCxnSpPr>
        <p:spPr>
          <a:xfrm>
            <a:off x="3831336" y="4290710"/>
            <a:ext cx="45079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06429" y="919179"/>
            <a:ext cx="1962948" cy="1963890"/>
          </a:xfrm>
          <a:prstGeom prst="rect">
            <a:avLst/>
          </a:prstGeom>
        </p:spPr>
      </p:pic>
    </p:spTree>
    <p:extLst>
      <p:ext uri="{BB962C8B-B14F-4D97-AF65-F5344CB8AC3E}">
        <p14:creationId xmlns:p14="http://schemas.microsoft.com/office/powerpoint/2010/main" val="612032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p:cNvGrpSpPr/>
          <p:nvPr/>
        </p:nvGrpSpPr>
        <p:grpSpPr>
          <a:xfrm>
            <a:off x="0" y="4962756"/>
            <a:ext cx="12192000" cy="2056979"/>
            <a:chOff x="0" y="4540214"/>
            <a:chExt cx="12192000" cy="2056979"/>
          </a:xfrm>
        </p:grpSpPr>
        <p:sp>
          <p:nvSpPr>
            <p:cNvPr id="5" name="Rectangle 4"/>
            <p:cNvSpPr/>
            <p:nvPr/>
          </p:nvSpPr>
          <p:spPr>
            <a:xfrm>
              <a:off x="0" y="5427247"/>
              <a:ext cx="12192000" cy="1025639"/>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4199" y="5555388"/>
              <a:ext cx="8083722" cy="830997"/>
            </a:xfrm>
            <a:prstGeom prst="rect">
              <a:avLst/>
            </a:prstGeom>
          </p:spPr>
          <p:txBody>
            <a:bodyPr wrap="square">
              <a:spAutoFit/>
            </a:bodyPr>
            <a:lstStyle/>
            <a:p>
              <a:r>
                <a:rPr lang="en-US" sz="2400"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Kid zone </a:t>
              </a:r>
              <a:r>
                <a:rPr lang="vi-VN" sz="2400" b="0" i="0" dirty="0" smtClean="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5000</a:t>
              </a:r>
              <a:r>
                <a:rPr lang="en-US" sz="2400" b="0" i="0" dirty="0" err="1" smtClean="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sqm</a:t>
              </a:r>
              <a:r>
                <a:rPr lang="en-US" sz="2400"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 with the fountains </a:t>
              </a:r>
              <a:r>
                <a:rPr lang="en-US" sz="2400" dirty="0" err="1"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designe</a:t>
              </a:r>
              <a:r>
                <a:rPr lang="en-US" sz="2400"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 to combine the light like Nguyen Hue walking street.</a:t>
              </a:r>
              <a:endParaRPr lang="en-US" sz="2400" b="1" i="0" dirty="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endParaRPr>
            </a:p>
          </p:txBody>
        </p:sp>
        <p:sp>
          <p:nvSpPr>
            <p:cNvPr id="11" name="Rectangle 10"/>
            <p:cNvSpPr/>
            <p:nvPr/>
          </p:nvSpPr>
          <p:spPr>
            <a:xfrm>
              <a:off x="389840" y="5538308"/>
              <a:ext cx="104172" cy="827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2E40"/>
                </a:solidFill>
              </a:endParaRPr>
            </a:p>
          </p:txBody>
        </p:sp>
        <p:grpSp>
          <p:nvGrpSpPr>
            <p:cNvPr id="17" name="Group 16"/>
            <p:cNvGrpSpPr/>
            <p:nvPr/>
          </p:nvGrpSpPr>
          <p:grpSpPr>
            <a:xfrm>
              <a:off x="9485334" y="4540214"/>
              <a:ext cx="2470299" cy="2056979"/>
              <a:chOff x="8651957" y="4945328"/>
              <a:chExt cx="2470299" cy="2056979"/>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b="20375"/>
              <a:stretch/>
            </p:blipFill>
            <p:spPr>
              <a:xfrm>
                <a:off x="8651957" y="5856672"/>
                <a:ext cx="1115868" cy="1001328"/>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20375"/>
              <a:stretch/>
            </p:blipFill>
            <p:spPr>
              <a:xfrm>
                <a:off x="10136934" y="5965077"/>
                <a:ext cx="985322" cy="884182"/>
              </a:xfrm>
              <a:prstGeom prst="rect">
                <a:avLst/>
              </a:prstGeom>
            </p:spPr>
          </p:pic>
          <p:pic>
            <p:nvPicPr>
              <p:cNvPr id="16" name="Picture 15"/>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9021066" y="4945328"/>
                <a:ext cx="1824769" cy="2056979"/>
              </a:xfrm>
              <a:prstGeom prst="rect">
                <a:avLst/>
              </a:prstGeom>
            </p:spPr>
          </p:pic>
        </p:grpSp>
      </p:grpSp>
      <p:grpSp>
        <p:nvGrpSpPr>
          <p:cNvPr id="19" name="Group 18"/>
          <p:cNvGrpSpPr/>
          <p:nvPr/>
        </p:nvGrpSpPr>
        <p:grpSpPr>
          <a:xfrm>
            <a:off x="194920" y="2828"/>
            <a:ext cx="2375432" cy="2118167"/>
            <a:chOff x="4709262" y="1"/>
            <a:chExt cx="2868690" cy="2558004"/>
          </a:xfrm>
        </p:grpSpPr>
        <p:sp>
          <p:nvSpPr>
            <p:cNvPr id="20" name="Rectangle 19"/>
            <p:cNvSpPr/>
            <p:nvPr/>
          </p:nvSpPr>
          <p:spPr>
            <a:xfrm>
              <a:off x="4709263" y="1"/>
              <a:ext cx="2868689" cy="2558004"/>
            </a:xfrm>
            <a:prstGeom prst="rect">
              <a:avLst/>
            </a:prstGeom>
            <a:solidFill>
              <a:srgbClr val="0C2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709262" y="307425"/>
              <a:ext cx="2868689" cy="706203"/>
            </a:xfrm>
            <a:prstGeom prst="rect">
              <a:avLst/>
            </a:prstGeom>
            <a:noFill/>
          </p:spPr>
          <p:txBody>
            <a:bodyPr wrap="square" rtlCol="0">
              <a:spAutoFit/>
            </a:bodyPr>
            <a:lstStyle/>
            <a:p>
              <a:pPr algn="ctr"/>
              <a:r>
                <a:rPr lang="en-US" sz="3200" b="1" dirty="0">
                  <a:solidFill>
                    <a:schemeClr val="bg1"/>
                  </a:solidFill>
                  <a:latin typeface="Roboto" panose="02000000000000000000" pitchFamily="2" charset="0"/>
                  <a:ea typeface="Roboto" panose="02000000000000000000" pitchFamily="2" charset="0"/>
                  <a:cs typeface="Roboto" panose="02000000000000000000" pitchFamily="2" charset="0"/>
                </a:rPr>
                <a:t>AMENITIES</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5276" y="1153034"/>
              <a:ext cx="1836665" cy="1404971"/>
            </a:xfrm>
            <a:prstGeom prst="rect">
              <a:avLst/>
            </a:prstGeom>
          </p:spPr>
        </p:pic>
      </p:grpSp>
      <p:sp>
        <p:nvSpPr>
          <p:cNvPr id="18" name="Rectangle 17"/>
          <p:cNvSpPr/>
          <p:nvPr/>
        </p:nvSpPr>
        <p:spPr>
          <a:xfrm>
            <a:off x="2617713" y="0"/>
            <a:ext cx="9574287" cy="553998"/>
          </a:xfrm>
          <a:prstGeom prst="rect">
            <a:avLst/>
          </a:prstGeom>
        </p:spPr>
        <p:txBody>
          <a:bodyPr wrap="square">
            <a:spAutoFit/>
          </a:bodyPr>
          <a:lstStyle/>
          <a:p>
            <a:pPr algn="just"/>
            <a:r>
              <a:rPr lang="en-US" sz="1000" i="1" dirty="0" smtClean="0">
                <a:solidFill>
                  <a:schemeClr val="bg1"/>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6041549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41"/>
            <a:ext cx="12207444" cy="6866687"/>
          </a:xfrm>
          <a:prstGeom prst="rect">
            <a:avLst/>
          </a:prstGeom>
        </p:spPr>
      </p:pic>
      <p:grpSp>
        <p:nvGrpSpPr>
          <p:cNvPr id="7" name="Group 6"/>
          <p:cNvGrpSpPr/>
          <p:nvPr/>
        </p:nvGrpSpPr>
        <p:grpSpPr>
          <a:xfrm>
            <a:off x="0" y="4962756"/>
            <a:ext cx="12192000" cy="2056979"/>
            <a:chOff x="0" y="4540214"/>
            <a:chExt cx="12192000" cy="2056979"/>
          </a:xfrm>
        </p:grpSpPr>
        <p:sp>
          <p:nvSpPr>
            <p:cNvPr id="5" name="Rectangle 4"/>
            <p:cNvSpPr/>
            <p:nvPr/>
          </p:nvSpPr>
          <p:spPr>
            <a:xfrm>
              <a:off x="0" y="5427247"/>
              <a:ext cx="12192000" cy="1025639"/>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9643" y="5721389"/>
              <a:ext cx="8652012" cy="461665"/>
            </a:xfrm>
            <a:prstGeom prst="rect">
              <a:avLst/>
            </a:prstGeom>
          </p:spPr>
          <p:txBody>
            <a:bodyPr wrap="square">
              <a:spAutoFit/>
            </a:bodyPr>
            <a:lstStyle/>
            <a:p>
              <a:r>
                <a:rPr lang="vi-VN" sz="2400" dirty="0" smtClean="0">
                  <a:solidFill>
                    <a:schemeClr val="bg1"/>
                  </a:solidFill>
                  <a:latin typeface="+mj-lt"/>
                  <a:ea typeface="Roboto" panose="020B0604020202020204" charset="0"/>
                  <a:cs typeface="Roboto" panose="020B0604020202020204" charset="0"/>
                </a:rPr>
                <a:t>170 </a:t>
              </a:r>
              <a:r>
                <a:rPr lang="en-US" sz="2400" dirty="0">
                  <a:solidFill>
                    <a:schemeClr val="bg1"/>
                  </a:solidFill>
                  <a:latin typeface="+mj-lt"/>
                  <a:ea typeface="Roboto" panose="020B0604020202020204" charset="0"/>
                  <a:cs typeface="Roboto" panose="020B0604020202020204" charset="0"/>
                </a:rPr>
                <a:t>F</a:t>
              </a:r>
              <a:r>
                <a:rPr lang="en-US" sz="2400" dirty="0" smtClean="0">
                  <a:solidFill>
                    <a:schemeClr val="bg1"/>
                  </a:solidFill>
                  <a:latin typeface="+mj-lt"/>
                  <a:ea typeface="Roboto" panose="020B0604020202020204" charset="0"/>
                  <a:cs typeface="Roboto" panose="020B0604020202020204" charset="0"/>
                </a:rPr>
                <a:t>ootball fields</a:t>
              </a:r>
              <a:r>
                <a:rPr lang="vi-VN" sz="2400" dirty="0" smtClean="0">
                  <a:solidFill>
                    <a:schemeClr val="bg1"/>
                  </a:solidFill>
                  <a:latin typeface="+mj-lt"/>
                  <a:ea typeface="Roboto" panose="020B0604020202020204" charset="0"/>
                  <a:cs typeface="Roboto" panose="020B0604020202020204" charset="0"/>
                </a:rPr>
                <a:t>, </a:t>
              </a:r>
              <a:r>
                <a:rPr lang="en-US" sz="2400" dirty="0">
                  <a:solidFill>
                    <a:schemeClr val="bg1"/>
                  </a:solidFill>
                  <a:latin typeface="+mj-lt"/>
                  <a:ea typeface="Roboto" panose="020B0604020202020204" charset="0"/>
                  <a:cs typeface="Roboto" panose="020B0604020202020204" charset="0"/>
                </a:rPr>
                <a:t>T</a:t>
              </a:r>
              <a:r>
                <a:rPr lang="vi-VN" sz="2400" dirty="0" smtClean="0">
                  <a:solidFill>
                    <a:schemeClr val="bg1"/>
                  </a:solidFill>
                  <a:latin typeface="+mj-lt"/>
                  <a:ea typeface="Roboto" panose="020B0604020202020204" charset="0"/>
                  <a:cs typeface="Roboto" panose="020B0604020202020204" charset="0"/>
                </a:rPr>
                <a:t>ennis</a:t>
              </a:r>
              <a:r>
                <a:rPr lang="en-US" sz="2400" dirty="0" smtClean="0">
                  <a:solidFill>
                    <a:schemeClr val="bg1"/>
                  </a:solidFill>
                  <a:latin typeface="+mj-lt"/>
                  <a:ea typeface="Roboto" panose="020B0604020202020204" charset="0"/>
                  <a:cs typeface="Roboto" panose="020B0604020202020204" charset="0"/>
                </a:rPr>
                <a:t> courts</a:t>
              </a:r>
              <a:r>
                <a:rPr lang="vi-VN" sz="2400" dirty="0" smtClean="0">
                  <a:solidFill>
                    <a:schemeClr val="bg1"/>
                  </a:solidFill>
                  <a:latin typeface="+mj-lt"/>
                  <a:ea typeface="Roboto" panose="020B0604020202020204" charset="0"/>
                  <a:cs typeface="Roboto" panose="020B0604020202020204" charset="0"/>
                </a:rPr>
                <a:t>, </a:t>
              </a:r>
              <a:r>
                <a:rPr lang="en-US" sz="2400" dirty="0" smtClean="0">
                  <a:solidFill>
                    <a:schemeClr val="bg1"/>
                  </a:solidFill>
                  <a:latin typeface="+mj-lt"/>
                  <a:ea typeface="Roboto" panose="020B0604020202020204" charset="0"/>
                  <a:cs typeface="Roboto" panose="020B0604020202020204" charset="0"/>
                </a:rPr>
                <a:t>Basketball courts</a:t>
              </a:r>
              <a:endParaRPr lang="en-US" sz="2400" b="1" i="0" dirty="0">
                <a:solidFill>
                  <a:schemeClr val="bg1"/>
                </a:solidFill>
                <a:effectLst/>
                <a:latin typeface="+mj-lt"/>
                <a:ea typeface="Roboto" panose="020B0604020202020204" charset="0"/>
                <a:cs typeface="Roboto" panose="020B0604020202020204" charset="0"/>
              </a:endParaRPr>
            </a:p>
          </p:txBody>
        </p:sp>
        <p:sp>
          <p:nvSpPr>
            <p:cNvPr id="11" name="Rectangle 10"/>
            <p:cNvSpPr/>
            <p:nvPr/>
          </p:nvSpPr>
          <p:spPr>
            <a:xfrm>
              <a:off x="389840" y="5538308"/>
              <a:ext cx="104172" cy="827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2E40"/>
                </a:solidFill>
              </a:endParaRPr>
            </a:p>
          </p:txBody>
        </p:sp>
        <p:grpSp>
          <p:nvGrpSpPr>
            <p:cNvPr id="17" name="Group 16"/>
            <p:cNvGrpSpPr/>
            <p:nvPr/>
          </p:nvGrpSpPr>
          <p:grpSpPr>
            <a:xfrm>
              <a:off x="9485334" y="4540214"/>
              <a:ext cx="2470299" cy="2056979"/>
              <a:chOff x="8651957" y="4945328"/>
              <a:chExt cx="2470299" cy="2056979"/>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b="20375"/>
              <a:stretch/>
            </p:blipFill>
            <p:spPr>
              <a:xfrm>
                <a:off x="8651957" y="5856672"/>
                <a:ext cx="1115868" cy="1001328"/>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20375"/>
              <a:stretch/>
            </p:blipFill>
            <p:spPr>
              <a:xfrm>
                <a:off x="10136934" y="5965077"/>
                <a:ext cx="985322" cy="884182"/>
              </a:xfrm>
              <a:prstGeom prst="rect">
                <a:avLst/>
              </a:prstGeom>
            </p:spPr>
          </p:pic>
          <p:pic>
            <p:nvPicPr>
              <p:cNvPr id="16" name="Picture 15"/>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9021066" y="4945328"/>
                <a:ext cx="1824769" cy="2056979"/>
              </a:xfrm>
              <a:prstGeom prst="rect">
                <a:avLst/>
              </a:prstGeom>
            </p:spPr>
          </p:pic>
        </p:grpSp>
      </p:grpSp>
      <p:grpSp>
        <p:nvGrpSpPr>
          <p:cNvPr id="19" name="Group 18"/>
          <p:cNvGrpSpPr/>
          <p:nvPr/>
        </p:nvGrpSpPr>
        <p:grpSpPr>
          <a:xfrm>
            <a:off x="194920" y="2828"/>
            <a:ext cx="2375432" cy="2118167"/>
            <a:chOff x="4709262" y="1"/>
            <a:chExt cx="2868690" cy="2558004"/>
          </a:xfrm>
        </p:grpSpPr>
        <p:sp>
          <p:nvSpPr>
            <p:cNvPr id="20" name="Rectangle 19"/>
            <p:cNvSpPr/>
            <p:nvPr/>
          </p:nvSpPr>
          <p:spPr>
            <a:xfrm>
              <a:off x="4709263" y="1"/>
              <a:ext cx="2868689" cy="2558004"/>
            </a:xfrm>
            <a:prstGeom prst="rect">
              <a:avLst/>
            </a:prstGeom>
            <a:solidFill>
              <a:srgbClr val="0C2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709262" y="307425"/>
              <a:ext cx="2868689" cy="706203"/>
            </a:xfrm>
            <a:prstGeom prst="rect">
              <a:avLst/>
            </a:prstGeom>
            <a:noFill/>
          </p:spPr>
          <p:txBody>
            <a:bodyPr wrap="square" rtlCol="0">
              <a:spAutoFit/>
            </a:bodyPr>
            <a:lstStyle/>
            <a:p>
              <a:pPr algn="ctr"/>
              <a:r>
                <a:rPr lang="en-US" sz="3200" b="1" dirty="0">
                  <a:solidFill>
                    <a:schemeClr val="bg1"/>
                  </a:solidFill>
                  <a:latin typeface="Roboto" panose="02000000000000000000" pitchFamily="2" charset="0"/>
                  <a:ea typeface="Roboto" panose="02000000000000000000" pitchFamily="2" charset="0"/>
                  <a:cs typeface="Roboto" panose="02000000000000000000" pitchFamily="2" charset="0"/>
                </a:rPr>
                <a:t>AMENITIES</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5276" y="1153034"/>
              <a:ext cx="1836665" cy="1404971"/>
            </a:xfrm>
            <a:prstGeom prst="rect">
              <a:avLst/>
            </a:prstGeom>
          </p:spPr>
        </p:pic>
      </p:grpSp>
      <p:sp>
        <p:nvSpPr>
          <p:cNvPr id="18" name="Rectangle 17"/>
          <p:cNvSpPr/>
          <p:nvPr/>
        </p:nvSpPr>
        <p:spPr>
          <a:xfrm>
            <a:off x="2617713" y="0"/>
            <a:ext cx="9574287" cy="553998"/>
          </a:xfrm>
          <a:prstGeom prst="rect">
            <a:avLst/>
          </a:prstGeom>
        </p:spPr>
        <p:txBody>
          <a:bodyPr wrap="square">
            <a:spAutoFit/>
          </a:bodyPr>
          <a:lstStyle/>
          <a:p>
            <a:pPr algn="just"/>
            <a:r>
              <a:rPr lang="en-US" sz="1000" i="1" dirty="0" smtClean="0">
                <a:solidFill>
                  <a:schemeClr val="bg1"/>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3161218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252404" y="0"/>
            <a:ext cx="2939596" cy="7122379"/>
            <a:chOff x="9252404" y="0"/>
            <a:chExt cx="2939596" cy="7122379"/>
          </a:xfrm>
        </p:grpSpPr>
        <p:sp>
          <p:nvSpPr>
            <p:cNvPr id="4" name="Rectangle 3"/>
            <p:cNvSpPr/>
            <p:nvPr/>
          </p:nvSpPr>
          <p:spPr>
            <a:xfrm>
              <a:off x="9956800" y="0"/>
              <a:ext cx="2235200" cy="6858000"/>
            </a:xfrm>
            <a:prstGeom prst="rect">
              <a:avLst/>
            </a:prstGeom>
            <a:pattFill prst="smConfetti">
              <a:fgClr>
                <a:srgbClr val="2EB36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b="62816"/>
            <a:stretch/>
          </p:blipFill>
          <p:spPr>
            <a:xfrm rot="16200000">
              <a:off x="7215659" y="2146038"/>
              <a:ext cx="7013086" cy="2939596"/>
            </a:xfrm>
            <a:prstGeom prst="rect">
              <a:avLst/>
            </a:prstGeom>
          </p:spPr>
        </p:pic>
      </p:grpSp>
      <p:grpSp>
        <p:nvGrpSpPr>
          <p:cNvPr id="3" name="Group 2"/>
          <p:cNvGrpSpPr/>
          <p:nvPr/>
        </p:nvGrpSpPr>
        <p:grpSpPr>
          <a:xfrm>
            <a:off x="1871415" y="1101246"/>
            <a:ext cx="7490875" cy="5466542"/>
            <a:chOff x="3762276" y="530597"/>
            <a:chExt cx="7654559" cy="5585992"/>
          </a:xfrm>
        </p:grpSpPr>
        <p:pic>
          <p:nvPicPr>
            <p:cNvPr id="51" name="Picture 50"/>
            <p:cNvPicPr>
              <a:picLocks noChangeAspect="1"/>
            </p:cNvPicPr>
            <p:nvPr/>
          </p:nvPicPr>
          <p:blipFill rotWithShape="1">
            <a:blip r:embed="rId3">
              <a:extLst>
                <a:ext uri="{28A0092B-C50C-407E-A947-70E740481C1C}">
                  <a14:useLocalDpi xmlns:a14="http://schemas.microsoft.com/office/drawing/2010/main" val="0"/>
                </a:ext>
              </a:extLst>
            </a:blip>
            <a:srcRect l="6906" b="6484"/>
            <a:stretch/>
          </p:blipFill>
          <p:spPr>
            <a:xfrm>
              <a:off x="4165576" y="530597"/>
              <a:ext cx="7251259" cy="5576972"/>
            </a:xfrm>
            <a:prstGeom prst="rect">
              <a:avLst/>
            </a:prstGeom>
          </p:spPr>
        </p:pic>
        <p:sp>
          <p:nvSpPr>
            <p:cNvPr id="2" name="Rectangle 1"/>
            <p:cNvSpPr/>
            <p:nvPr/>
          </p:nvSpPr>
          <p:spPr>
            <a:xfrm>
              <a:off x="3762276" y="5140960"/>
              <a:ext cx="3309084" cy="722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091934" y="5652864"/>
              <a:ext cx="3309084" cy="463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2929537" y="365267"/>
            <a:ext cx="7213840" cy="707886"/>
          </a:xfrm>
          <a:prstGeom prst="rect">
            <a:avLst/>
          </a:prstGeom>
          <a:noFill/>
        </p:spPr>
        <p:txBody>
          <a:bodyPr wrap="square" rtlCol="0">
            <a:spAutoFit/>
          </a:bodyPr>
          <a:lstStyle/>
          <a:p>
            <a:pPr algn="ctr"/>
            <a:r>
              <a:rPr lang="en-US" sz="4000" b="1" dirty="0" smtClean="0">
                <a:solidFill>
                  <a:srgbClr val="2EB368"/>
                </a:solidFill>
                <a:latin typeface="Roboto" panose="02000000000000000000" pitchFamily="2" charset="0"/>
                <a:ea typeface="Roboto" panose="02000000000000000000" pitchFamily="2" charset="0"/>
                <a:cs typeface="Roboto" panose="02000000000000000000" pitchFamily="2" charset="0"/>
              </a:rPr>
              <a:t>MASTER PLAN</a:t>
            </a:r>
            <a:endParaRPr lang="en-US" sz="4000" b="1" dirty="0">
              <a:solidFill>
                <a:srgbClr val="2EB368"/>
              </a:solidFill>
              <a:latin typeface="Roboto" panose="02000000000000000000" pitchFamily="2" charset="0"/>
              <a:ea typeface="Roboto" panose="02000000000000000000" pitchFamily="2" charset="0"/>
              <a:cs typeface="Roboto" panose="02000000000000000000" pitchFamily="2" charset="0"/>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081" y="3914590"/>
            <a:ext cx="2845665" cy="3207789"/>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0250" y="101266"/>
            <a:ext cx="988299" cy="756007"/>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40307" b="20879"/>
          <a:stretch/>
        </p:blipFill>
        <p:spPr>
          <a:xfrm>
            <a:off x="0" y="5312681"/>
            <a:ext cx="1038385" cy="1551106"/>
          </a:xfrm>
          <a:prstGeom prst="rect">
            <a:avLst/>
          </a:prstGeom>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b="20375"/>
          <a:stretch/>
        </p:blipFill>
        <p:spPr>
          <a:xfrm>
            <a:off x="1461601" y="5314384"/>
            <a:ext cx="1739536" cy="1560978"/>
          </a:xfrm>
          <a:prstGeom prst="rect">
            <a:avLst/>
          </a:prstGeom>
        </p:spPr>
      </p:pic>
      <p:cxnSp>
        <p:nvCxnSpPr>
          <p:cNvPr id="23" name="Elbow Connector 22"/>
          <p:cNvCxnSpPr>
            <a:stCxn id="14" idx="0"/>
          </p:cNvCxnSpPr>
          <p:nvPr/>
        </p:nvCxnSpPr>
        <p:spPr>
          <a:xfrm rot="5400000" flipH="1" flipV="1">
            <a:off x="767181" y="1060501"/>
            <a:ext cx="3150661" cy="2557519"/>
          </a:xfrm>
          <a:prstGeom prst="bentConnector3">
            <a:avLst>
              <a:gd name="adj1" fmla="val 99228"/>
            </a:avLst>
          </a:prstGeom>
          <a:ln w="38100">
            <a:solidFill>
              <a:srgbClr val="0C2E40"/>
            </a:solidFill>
            <a:prstDash val="dashDot"/>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rot="1378022">
            <a:off x="2642784" y="3128252"/>
            <a:ext cx="1962661" cy="2221597"/>
          </a:xfrm>
          <a:custGeom>
            <a:avLst/>
            <a:gdLst>
              <a:gd name="connsiteX0" fmla="*/ 1634611 w 1962661"/>
              <a:gd name="connsiteY0" fmla="*/ 0 h 2221597"/>
              <a:gd name="connsiteX1" fmla="*/ 1962661 w 1962661"/>
              <a:gd name="connsiteY1" fmla="*/ 0 h 2221597"/>
              <a:gd name="connsiteX2" fmla="*/ 1962661 w 1962661"/>
              <a:gd name="connsiteY2" fmla="*/ 985634 h 2221597"/>
              <a:gd name="connsiteX3" fmla="*/ 1676543 w 1962661"/>
              <a:gd name="connsiteY3" fmla="*/ 985634 h 2221597"/>
              <a:gd name="connsiteX4" fmla="*/ 932838 w 1962661"/>
              <a:gd name="connsiteY4" fmla="*/ 1664357 h 2221597"/>
              <a:gd name="connsiteX5" fmla="*/ 937250 w 1962661"/>
              <a:gd name="connsiteY5" fmla="*/ 1665041 h 2221597"/>
              <a:gd name="connsiteX6" fmla="*/ 329267 w 1962661"/>
              <a:gd name="connsiteY6" fmla="*/ 2221597 h 2221597"/>
              <a:gd name="connsiteX7" fmla="*/ 0 w 1962661"/>
              <a:gd name="connsiteY7" fmla="*/ 1519858 h 2221597"/>
              <a:gd name="connsiteX8" fmla="*/ 14916 w 1962661"/>
              <a:gd name="connsiteY8" fmla="*/ 1522168 h 2221597"/>
              <a:gd name="connsiteX9" fmla="*/ 563 w 1962661"/>
              <a:gd name="connsiteY9" fmla="*/ 1510210 h 2221597"/>
              <a:gd name="connsiteX10" fmla="*/ 1357234 w 1962661"/>
              <a:gd name="connsiteY10" fmla="*/ 272078 h 2221597"/>
              <a:gd name="connsiteX11" fmla="*/ 1358530 w 1962661"/>
              <a:gd name="connsiteY11" fmla="*/ 273159 h 2221597"/>
              <a:gd name="connsiteX12" fmla="*/ 1634611 w 1962661"/>
              <a:gd name="connsiteY12" fmla="*/ 15861 h 222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2661" h="2221597">
                <a:moveTo>
                  <a:pt x="1634611" y="0"/>
                </a:moveTo>
                <a:lnTo>
                  <a:pt x="1962661" y="0"/>
                </a:lnTo>
                <a:lnTo>
                  <a:pt x="1962661" y="985634"/>
                </a:lnTo>
                <a:lnTo>
                  <a:pt x="1676543" y="985634"/>
                </a:lnTo>
                <a:lnTo>
                  <a:pt x="932838" y="1664357"/>
                </a:lnTo>
                <a:lnTo>
                  <a:pt x="937250" y="1665041"/>
                </a:lnTo>
                <a:lnTo>
                  <a:pt x="329267" y="2221597"/>
                </a:lnTo>
                <a:lnTo>
                  <a:pt x="0" y="1519858"/>
                </a:lnTo>
                <a:lnTo>
                  <a:pt x="14916" y="1522168"/>
                </a:lnTo>
                <a:lnTo>
                  <a:pt x="563" y="1510210"/>
                </a:lnTo>
                <a:lnTo>
                  <a:pt x="1357234" y="272078"/>
                </a:lnTo>
                <a:lnTo>
                  <a:pt x="1358530" y="273159"/>
                </a:lnTo>
                <a:lnTo>
                  <a:pt x="1634611" y="15861"/>
                </a:lnTo>
                <a:close/>
              </a:path>
            </a:pathLst>
          </a:cu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456840" y="3042306"/>
            <a:ext cx="1506453" cy="400110"/>
          </a:xfrm>
          <a:prstGeom prst="rect">
            <a:avLst/>
          </a:prstGeom>
          <a:noFill/>
        </p:spPr>
        <p:txBody>
          <a:bodyPr wrap="square" rtlCol="0">
            <a:spAutoFit/>
          </a:bodyPr>
          <a:lstStyle/>
          <a:p>
            <a:pPr algn="ctr"/>
            <a:r>
              <a:rPr lang="en-US" sz="2000" b="1" dirty="0" smtClean="0">
                <a:solidFill>
                  <a:srgbClr val="FF0000"/>
                </a:solidFill>
                <a:latin typeface="Roboto" panose="02000000000000000000" pitchFamily="2" charset="0"/>
                <a:ea typeface="Roboto" panose="02000000000000000000" pitchFamily="2" charset="0"/>
                <a:cs typeface="Roboto" panose="02000000000000000000" pitchFamily="2" charset="0"/>
              </a:rPr>
              <a:t>THE LIGHT</a:t>
            </a:r>
            <a:endParaRPr lang="en-US" sz="2000" b="1" dirty="0">
              <a:solidFill>
                <a:srgbClr val="FF0000"/>
              </a:solidFill>
              <a:latin typeface="Roboto" panose="02000000000000000000" pitchFamily="2" charset="0"/>
              <a:ea typeface="Roboto" panose="02000000000000000000" pitchFamily="2" charset="0"/>
              <a:cs typeface="Roboto" panose="02000000000000000000" pitchFamily="2" charset="0"/>
            </a:endParaRPr>
          </a:p>
        </p:txBody>
      </p:sp>
      <p:sp>
        <p:nvSpPr>
          <p:cNvPr id="13" name="Freeform 12"/>
          <p:cNvSpPr/>
          <p:nvPr/>
        </p:nvSpPr>
        <p:spPr>
          <a:xfrm>
            <a:off x="4183298" y="1742194"/>
            <a:ext cx="1399540" cy="1732280"/>
          </a:xfrm>
          <a:custGeom>
            <a:avLst/>
            <a:gdLst>
              <a:gd name="connsiteX0" fmla="*/ 373380 w 1399540"/>
              <a:gd name="connsiteY0" fmla="*/ 7620 h 1732280"/>
              <a:gd name="connsiteX1" fmla="*/ 327660 w 1399540"/>
              <a:gd name="connsiteY1" fmla="*/ 254000 h 1732280"/>
              <a:gd name="connsiteX2" fmla="*/ 0 w 1399540"/>
              <a:gd name="connsiteY2" fmla="*/ 1049020 h 1732280"/>
              <a:gd name="connsiteX3" fmla="*/ 502920 w 1399540"/>
              <a:gd name="connsiteY3" fmla="*/ 1554480 h 1732280"/>
              <a:gd name="connsiteX4" fmla="*/ 838200 w 1399540"/>
              <a:gd name="connsiteY4" fmla="*/ 1732280 h 1732280"/>
              <a:gd name="connsiteX5" fmla="*/ 1336040 w 1399540"/>
              <a:gd name="connsiteY5" fmla="*/ 520700 h 1732280"/>
              <a:gd name="connsiteX6" fmla="*/ 1391920 w 1399540"/>
              <a:gd name="connsiteY6" fmla="*/ 81280 h 1732280"/>
              <a:gd name="connsiteX7" fmla="*/ 1399540 w 1399540"/>
              <a:gd name="connsiteY7" fmla="*/ 0 h 1732280"/>
              <a:gd name="connsiteX8" fmla="*/ 373380 w 1399540"/>
              <a:gd name="connsiteY8" fmla="*/ 7620 h 173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540" h="1732280">
                <a:moveTo>
                  <a:pt x="373380" y="7620"/>
                </a:moveTo>
                <a:lnTo>
                  <a:pt x="327660" y="254000"/>
                </a:lnTo>
                <a:lnTo>
                  <a:pt x="0" y="1049020"/>
                </a:lnTo>
                <a:lnTo>
                  <a:pt x="502920" y="1554480"/>
                </a:lnTo>
                <a:lnTo>
                  <a:pt x="838200" y="1732280"/>
                </a:lnTo>
                <a:lnTo>
                  <a:pt x="1336040" y="520700"/>
                </a:lnTo>
                <a:lnTo>
                  <a:pt x="1391920" y="81280"/>
                </a:lnTo>
                <a:lnTo>
                  <a:pt x="1399540" y="0"/>
                </a:lnTo>
                <a:lnTo>
                  <a:pt x="373380" y="7620"/>
                </a:lnTo>
                <a:close/>
              </a:path>
            </a:pathLst>
          </a:cu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943522" y="1761843"/>
            <a:ext cx="1692801" cy="400110"/>
          </a:xfrm>
          <a:prstGeom prst="rect">
            <a:avLst/>
          </a:prstGeom>
          <a:noFill/>
        </p:spPr>
        <p:txBody>
          <a:bodyPr wrap="square" rtlCol="0">
            <a:spAutoFit/>
          </a:bodyPr>
          <a:lstStyle/>
          <a:p>
            <a:pPr algn="ctr"/>
            <a:r>
              <a:rPr lang="en-US" sz="2000" b="1" dirty="0" smtClean="0">
                <a:solidFill>
                  <a:srgbClr val="92D050"/>
                </a:solidFill>
                <a:latin typeface="Roboto" panose="02000000000000000000" pitchFamily="2" charset="0"/>
                <a:ea typeface="Roboto" panose="02000000000000000000" pitchFamily="2" charset="0"/>
                <a:cs typeface="Roboto" panose="02000000000000000000" pitchFamily="2" charset="0"/>
              </a:rPr>
              <a:t>THE RESORT</a:t>
            </a:r>
            <a:endParaRPr lang="en-US" sz="2000" b="1" dirty="0">
              <a:solidFill>
                <a:srgbClr val="92D050"/>
              </a:solidFill>
              <a:latin typeface="Roboto" panose="02000000000000000000" pitchFamily="2" charset="0"/>
              <a:ea typeface="Roboto" panose="02000000000000000000" pitchFamily="2" charset="0"/>
              <a:cs typeface="Roboto" panose="02000000000000000000" pitchFamily="2" charset="0"/>
            </a:endParaRPr>
          </a:p>
        </p:txBody>
      </p:sp>
      <p:sp>
        <p:nvSpPr>
          <p:cNvPr id="22" name="Freeform 21"/>
          <p:cNvSpPr/>
          <p:nvPr/>
        </p:nvSpPr>
        <p:spPr>
          <a:xfrm>
            <a:off x="4996098" y="1683774"/>
            <a:ext cx="1341120" cy="2875280"/>
          </a:xfrm>
          <a:custGeom>
            <a:avLst/>
            <a:gdLst>
              <a:gd name="connsiteX0" fmla="*/ 894080 w 1341120"/>
              <a:gd name="connsiteY0" fmla="*/ 60960 h 2875280"/>
              <a:gd name="connsiteX1" fmla="*/ 1341120 w 1341120"/>
              <a:gd name="connsiteY1" fmla="*/ 0 h 2875280"/>
              <a:gd name="connsiteX2" fmla="*/ 1310640 w 1341120"/>
              <a:gd name="connsiteY2" fmla="*/ 436880 h 2875280"/>
              <a:gd name="connsiteX3" fmla="*/ 1219200 w 1341120"/>
              <a:gd name="connsiteY3" fmla="*/ 924560 h 2875280"/>
              <a:gd name="connsiteX4" fmla="*/ 1005840 w 1341120"/>
              <a:gd name="connsiteY4" fmla="*/ 1442720 h 2875280"/>
              <a:gd name="connsiteX5" fmla="*/ 386080 w 1341120"/>
              <a:gd name="connsiteY5" fmla="*/ 2875280 h 2875280"/>
              <a:gd name="connsiteX6" fmla="*/ 0 w 1341120"/>
              <a:gd name="connsiteY6" fmla="*/ 2712720 h 2875280"/>
              <a:gd name="connsiteX7" fmla="*/ 635000 w 1341120"/>
              <a:gd name="connsiteY7" fmla="*/ 1275080 h 2875280"/>
              <a:gd name="connsiteX8" fmla="*/ 828040 w 1341120"/>
              <a:gd name="connsiteY8" fmla="*/ 736600 h 2875280"/>
              <a:gd name="connsiteX9" fmla="*/ 894080 w 1341120"/>
              <a:gd name="connsiteY9" fmla="*/ 60960 h 287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1120" h="2875280">
                <a:moveTo>
                  <a:pt x="894080" y="60960"/>
                </a:moveTo>
                <a:lnTo>
                  <a:pt x="1341120" y="0"/>
                </a:lnTo>
                <a:lnTo>
                  <a:pt x="1310640" y="436880"/>
                </a:lnTo>
                <a:lnTo>
                  <a:pt x="1219200" y="924560"/>
                </a:lnTo>
                <a:lnTo>
                  <a:pt x="1005840" y="1442720"/>
                </a:lnTo>
                <a:lnTo>
                  <a:pt x="386080" y="2875280"/>
                </a:lnTo>
                <a:lnTo>
                  <a:pt x="0" y="2712720"/>
                </a:lnTo>
                <a:lnTo>
                  <a:pt x="635000" y="1275080"/>
                </a:lnTo>
                <a:lnTo>
                  <a:pt x="828040" y="736600"/>
                </a:lnTo>
                <a:lnTo>
                  <a:pt x="894080" y="6096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3162867" y="5270153"/>
            <a:ext cx="1985141" cy="400110"/>
          </a:xfrm>
          <a:prstGeom prst="rect">
            <a:avLst/>
          </a:prstGeom>
          <a:noFill/>
        </p:spPr>
        <p:txBody>
          <a:bodyPr wrap="square" rtlCol="0">
            <a:spAutoFit/>
          </a:bodyPr>
          <a:lstStyle/>
          <a:p>
            <a:pPr algn="ctr"/>
            <a:r>
              <a:rPr lang="en-US" sz="2000" b="1" dirty="0" smtClean="0">
                <a:solidFill>
                  <a:srgbClr val="0070C0"/>
                </a:solidFill>
                <a:latin typeface="Roboto" panose="02000000000000000000" pitchFamily="2" charset="0"/>
                <a:ea typeface="Roboto" panose="02000000000000000000" pitchFamily="2" charset="0"/>
                <a:cs typeface="Roboto" panose="02000000000000000000" pitchFamily="2" charset="0"/>
              </a:rPr>
              <a:t>THE CENTRAL</a:t>
            </a:r>
            <a:endParaRPr lang="en-US" sz="2000" b="1" dirty="0">
              <a:solidFill>
                <a:srgbClr val="0070C0"/>
              </a:solidFill>
              <a:latin typeface="Roboto" panose="02000000000000000000" pitchFamily="2" charset="0"/>
              <a:ea typeface="Roboto" panose="02000000000000000000" pitchFamily="2" charset="0"/>
              <a:cs typeface="Roboto" panose="02000000000000000000" pitchFamily="2" charset="0"/>
            </a:endParaRPr>
          </a:p>
        </p:txBody>
      </p:sp>
      <p:sp>
        <p:nvSpPr>
          <p:cNvPr id="29" name="Freeform 28"/>
          <p:cNvSpPr/>
          <p:nvPr/>
        </p:nvSpPr>
        <p:spPr>
          <a:xfrm>
            <a:off x="6022848" y="1597152"/>
            <a:ext cx="1725168" cy="1615440"/>
          </a:xfrm>
          <a:custGeom>
            <a:avLst/>
            <a:gdLst>
              <a:gd name="connsiteX0" fmla="*/ 316992 w 1725168"/>
              <a:gd name="connsiteY0" fmla="*/ 73152 h 1615440"/>
              <a:gd name="connsiteX1" fmla="*/ 280416 w 1725168"/>
              <a:gd name="connsiteY1" fmla="*/ 585216 h 1615440"/>
              <a:gd name="connsiteX2" fmla="*/ 207264 w 1725168"/>
              <a:gd name="connsiteY2" fmla="*/ 1036320 h 1615440"/>
              <a:gd name="connsiteX3" fmla="*/ 0 w 1725168"/>
              <a:gd name="connsiteY3" fmla="*/ 1524000 h 1615440"/>
              <a:gd name="connsiteX4" fmla="*/ 109728 w 1725168"/>
              <a:gd name="connsiteY4" fmla="*/ 1615440 h 1615440"/>
              <a:gd name="connsiteX5" fmla="*/ 426720 w 1725168"/>
              <a:gd name="connsiteY5" fmla="*/ 1542288 h 1615440"/>
              <a:gd name="connsiteX6" fmla="*/ 822960 w 1725168"/>
              <a:gd name="connsiteY6" fmla="*/ 1365504 h 1615440"/>
              <a:gd name="connsiteX7" fmla="*/ 1725168 w 1725168"/>
              <a:gd name="connsiteY7" fmla="*/ 1005840 h 1615440"/>
              <a:gd name="connsiteX8" fmla="*/ 981456 w 1725168"/>
              <a:gd name="connsiteY8" fmla="*/ 0 h 1615440"/>
              <a:gd name="connsiteX9" fmla="*/ 316992 w 1725168"/>
              <a:gd name="connsiteY9" fmla="*/ 73152 h 161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5168" h="1615440">
                <a:moveTo>
                  <a:pt x="316992" y="73152"/>
                </a:moveTo>
                <a:lnTo>
                  <a:pt x="280416" y="585216"/>
                </a:lnTo>
                <a:lnTo>
                  <a:pt x="207264" y="1036320"/>
                </a:lnTo>
                <a:lnTo>
                  <a:pt x="0" y="1524000"/>
                </a:lnTo>
                <a:lnTo>
                  <a:pt x="109728" y="1615440"/>
                </a:lnTo>
                <a:lnTo>
                  <a:pt x="426720" y="1542288"/>
                </a:lnTo>
                <a:lnTo>
                  <a:pt x="822960" y="1365504"/>
                </a:lnTo>
                <a:lnTo>
                  <a:pt x="1725168" y="1005840"/>
                </a:lnTo>
                <a:lnTo>
                  <a:pt x="981456" y="0"/>
                </a:lnTo>
                <a:lnTo>
                  <a:pt x="316992" y="73152"/>
                </a:ln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5874336" y="890644"/>
            <a:ext cx="1468039" cy="400110"/>
          </a:xfrm>
          <a:prstGeom prst="rect">
            <a:avLst/>
          </a:prstGeom>
          <a:noFill/>
        </p:spPr>
        <p:txBody>
          <a:bodyPr wrap="square" rtlCol="0">
            <a:spAutoFit/>
          </a:bodyPr>
          <a:lstStyle/>
          <a:p>
            <a:pPr algn="ctr"/>
            <a:r>
              <a:rPr lang="en-US" sz="2000" b="1" dirty="0" smtClean="0">
                <a:solidFill>
                  <a:schemeClr val="accent2"/>
                </a:solidFill>
                <a:latin typeface="Roboto" panose="02000000000000000000" pitchFamily="2" charset="0"/>
                <a:ea typeface="Roboto" panose="02000000000000000000" pitchFamily="2" charset="0"/>
                <a:cs typeface="Roboto" panose="02000000000000000000" pitchFamily="2" charset="0"/>
              </a:rPr>
              <a:t>THE RIVER</a:t>
            </a:r>
            <a:endParaRPr lang="en-US" sz="2000" b="1" dirty="0">
              <a:solidFill>
                <a:schemeClr val="accent2"/>
              </a:solidFill>
              <a:latin typeface="Roboto" panose="02000000000000000000" pitchFamily="2" charset="0"/>
              <a:ea typeface="Roboto" panose="02000000000000000000" pitchFamily="2" charset="0"/>
              <a:cs typeface="Roboto" panose="02000000000000000000" pitchFamily="2" charset="0"/>
            </a:endParaRPr>
          </a:p>
        </p:txBody>
      </p:sp>
      <p:cxnSp>
        <p:nvCxnSpPr>
          <p:cNvPr id="32" name="Straight Connector 31"/>
          <p:cNvCxnSpPr/>
          <p:nvPr/>
        </p:nvCxnSpPr>
        <p:spPr>
          <a:xfrm flipH="1" flipV="1">
            <a:off x="3293806" y="3533847"/>
            <a:ext cx="796413" cy="3807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3697630" y="2019811"/>
            <a:ext cx="992903" cy="303897"/>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6536655" y="1258443"/>
            <a:ext cx="156238" cy="781161"/>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4" name="Straight Connector 43"/>
          <p:cNvCxnSpPr/>
          <p:nvPr/>
        </p:nvCxnSpPr>
        <p:spPr>
          <a:xfrm flipV="1">
            <a:off x="4815239" y="4234801"/>
            <a:ext cx="351331" cy="992200"/>
          </a:xfrm>
          <a:prstGeom prst="line">
            <a:avLst/>
          </a:prstGeom>
          <a:ln w="28575">
            <a:solidFill>
              <a:srgbClr val="0070C0"/>
            </a:solidFill>
          </a:ln>
        </p:spPr>
        <p:style>
          <a:lnRef idx="1">
            <a:schemeClr val="accent2"/>
          </a:lnRef>
          <a:fillRef idx="0">
            <a:schemeClr val="accent2"/>
          </a:fillRef>
          <a:effectRef idx="0">
            <a:schemeClr val="accent2"/>
          </a:effectRef>
          <a:fontRef idx="minor">
            <a:schemeClr val="tx1"/>
          </a:fontRef>
        </p:style>
      </p:cxnSp>
      <p:sp>
        <p:nvSpPr>
          <p:cNvPr id="31" name="Rectangle 30"/>
          <p:cNvSpPr/>
          <p:nvPr/>
        </p:nvSpPr>
        <p:spPr>
          <a:xfrm>
            <a:off x="393907" y="6329390"/>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sp>
        <p:nvSpPr>
          <p:cNvPr id="8" name="Rectangle 7"/>
          <p:cNvSpPr/>
          <p:nvPr/>
        </p:nvSpPr>
        <p:spPr>
          <a:xfrm>
            <a:off x="7645993" y="1055606"/>
            <a:ext cx="1001744" cy="1457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100"/>
              </a:lnSpc>
            </a:pPr>
            <a:r>
              <a:rPr lang="en-US" sz="800" b="1" dirty="0" smtClean="0">
                <a:solidFill>
                  <a:schemeClr val="tx1"/>
                </a:solidFill>
              </a:rPr>
              <a:t>LEGEND</a:t>
            </a:r>
          </a:p>
          <a:p>
            <a:pPr>
              <a:lnSpc>
                <a:spcPts val="1100"/>
              </a:lnSpc>
            </a:pPr>
            <a:r>
              <a:rPr lang="en-US" sz="700" dirty="0" smtClean="0">
                <a:solidFill>
                  <a:schemeClr val="tx1"/>
                </a:solidFill>
              </a:rPr>
              <a:t>BADMINTON COURT</a:t>
            </a:r>
          </a:p>
          <a:p>
            <a:pPr>
              <a:lnSpc>
                <a:spcPts val="1100"/>
              </a:lnSpc>
            </a:pPr>
            <a:r>
              <a:rPr lang="en-US" sz="700" dirty="0" smtClean="0">
                <a:solidFill>
                  <a:schemeClr val="tx1"/>
                </a:solidFill>
              </a:rPr>
              <a:t>VOLLEYBALL COURSE</a:t>
            </a:r>
          </a:p>
          <a:p>
            <a:pPr>
              <a:lnSpc>
                <a:spcPts val="1100"/>
              </a:lnSpc>
            </a:pPr>
            <a:r>
              <a:rPr lang="en-US" sz="700" dirty="0" smtClean="0">
                <a:solidFill>
                  <a:schemeClr val="tx1"/>
                </a:solidFill>
              </a:rPr>
              <a:t>BASKETBALL YARD</a:t>
            </a:r>
          </a:p>
          <a:p>
            <a:pPr>
              <a:lnSpc>
                <a:spcPts val="1100"/>
              </a:lnSpc>
            </a:pPr>
            <a:r>
              <a:rPr lang="en-US" sz="700" dirty="0" smtClean="0">
                <a:solidFill>
                  <a:schemeClr val="tx1"/>
                </a:solidFill>
              </a:rPr>
              <a:t>TENNIS COURT</a:t>
            </a:r>
          </a:p>
          <a:p>
            <a:pPr>
              <a:lnSpc>
                <a:spcPts val="1100"/>
              </a:lnSpc>
            </a:pPr>
            <a:r>
              <a:rPr lang="en-US" sz="700" dirty="0" smtClean="0">
                <a:solidFill>
                  <a:schemeClr val="tx1"/>
                </a:solidFill>
              </a:rPr>
              <a:t>FOOTBALL PITCHES</a:t>
            </a:r>
          </a:p>
        </p:txBody>
      </p:sp>
    </p:spTree>
    <p:extLst>
      <p:ext uri="{BB962C8B-B14F-4D97-AF65-F5344CB8AC3E}">
        <p14:creationId xmlns:p14="http://schemas.microsoft.com/office/powerpoint/2010/main" val="16423255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656" y="888348"/>
            <a:ext cx="8491463" cy="5563678"/>
          </a:xfrm>
          <a:prstGeom prst="rect">
            <a:avLst/>
          </a:prstGeom>
        </p:spPr>
      </p:pic>
      <p:sp>
        <p:nvSpPr>
          <p:cNvPr id="5" name="TextBox 4"/>
          <p:cNvSpPr txBox="1"/>
          <p:nvPr/>
        </p:nvSpPr>
        <p:spPr>
          <a:xfrm>
            <a:off x="2522279" y="384978"/>
            <a:ext cx="7213840" cy="707886"/>
          </a:xfrm>
          <a:prstGeom prst="rect">
            <a:avLst/>
          </a:prstGeom>
          <a:noFill/>
        </p:spPr>
        <p:txBody>
          <a:bodyPr wrap="square" rtlCol="0">
            <a:spAutoFit/>
          </a:bodyPr>
          <a:lstStyle/>
          <a:p>
            <a:pPr algn="ctr"/>
            <a:r>
              <a:rPr lang="en-US" sz="4000" b="1" dirty="0" smtClean="0">
                <a:solidFill>
                  <a:srgbClr val="2EB368"/>
                </a:solidFill>
                <a:latin typeface="Roboto" panose="02000000000000000000" pitchFamily="2" charset="0"/>
                <a:ea typeface="Roboto" panose="02000000000000000000" pitchFamily="2" charset="0"/>
                <a:cs typeface="Roboto" panose="02000000000000000000" pitchFamily="2" charset="0"/>
              </a:rPr>
              <a:t>FLOOR PLAN</a:t>
            </a:r>
            <a:endParaRPr lang="en-US" sz="4000" b="1" dirty="0">
              <a:solidFill>
                <a:srgbClr val="2EB368"/>
              </a:solidFill>
              <a:latin typeface="Roboto" panose="02000000000000000000" pitchFamily="2" charset="0"/>
              <a:ea typeface="Roboto" panose="02000000000000000000" pitchFamily="2" charset="0"/>
              <a:cs typeface="Roboto" panose="02000000000000000000" pitchFamily="2"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081" y="3914590"/>
            <a:ext cx="2845665" cy="3207789"/>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40307" b="20879"/>
          <a:stretch/>
        </p:blipFill>
        <p:spPr>
          <a:xfrm>
            <a:off x="0" y="5312681"/>
            <a:ext cx="1038385" cy="1551106"/>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b="20375"/>
          <a:stretch/>
        </p:blipFill>
        <p:spPr>
          <a:xfrm>
            <a:off x="1461601" y="5314384"/>
            <a:ext cx="1739536" cy="1560978"/>
          </a:xfrm>
          <a:prstGeom prst="rect">
            <a:avLst/>
          </a:prstGeom>
        </p:spPr>
      </p:pic>
      <p:cxnSp>
        <p:nvCxnSpPr>
          <p:cNvPr id="23" name="Elbow Connector 22"/>
          <p:cNvCxnSpPr>
            <a:stCxn id="14" idx="0"/>
          </p:cNvCxnSpPr>
          <p:nvPr/>
        </p:nvCxnSpPr>
        <p:spPr>
          <a:xfrm rot="5400000" flipH="1" flipV="1">
            <a:off x="767181" y="1060501"/>
            <a:ext cx="3150661" cy="2557519"/>
          </a:xfrm>
          <a:prstGeom prst="bentConnector3">
            <a:avLst>
              <a:gd name="adj1" fmla="val 99228"/>
            </a:avLst>
          </a:prstGeom>
          <a:ln w="38100">
            <a:solidFill>
              <a:srgbClr val="0C2E40"/>
            </a:solidFill>
            <a:prstDash val="dashDot"/>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9252404" y="0"/>
            <a:ext cx="2939596" cy="7122379"/>
            <a:chOff x="9252404" y="0"/>
            <a:chExt cx="2939596" cy="7122379"/>
          </a:xfrm>
        </p:grpSpPr>
        <p:sp>
          <p:nvSpPr>
            <p:cNvPr id="20" name="Rectangle 19"/>
            <p:cNvSpPr/>
            <p:nvPr/>
          </p:nvSpPr>
          <p:spPr>
            <a:xfrm>
              <a:off x="9956800" y="0"/>
              <a:ext cx="2235200" cy="6858000"/>
            </a:xfrm>
            <a:prstGeom prst="rect">
              <a:avLst/>
            </a:prstGeom>
            <a:pattFill prst="smConfetti">
              <a:fgClr>
                <a:srgbClr val="2EB36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5" cstate="print">
              <a:biLevel thresh="25000"/>
              <a:extLst>
                <a:ext uri="{28A0092B-C50C-407E-A947-70E740481C1C}">
                  <a14:useLocalDpi xmlns:a14="http://schemas.microsoft.com/office/drawing/2010/main" val="0"/>
                </a:ext>
              </a:extLst>
            </a:blip>
            <a:srcRect b="62816"/>
            <a:stretch/>
          </p:blipFill>
          <p:spPr>
            <a:xfrm rot="16200000">
              <a:off x="7215659" y="2146038"/>
              <a:ext cx="7013086" cy="2939596"/>
            </a:xfrm>
            <a:prstGeom prst="rect">
              <a:avLst/>
            </a:prstGeom>
          </p:spPr>
        </p:pic>
      </p:gr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80250" y="101266"/>
            <a:ext cx="988299" cy="756007"/>
          </a:xfrm>
          <a:prstGeom prst="rect">
            <a:avLst/>
          </a:prstGeom>
        </p:spPr>
      </p:pic>
      <p:sp>
        <p:nvSpPr>
          <p:cNvPr id="16" name="Rectangle 15"/>
          <p:cNvSpPr/>
          <p:nvPr/>
        </p:nvSpPr>
        <p:spPr>
          <a:xfrm>
            <a:off x="393907" y="6329390"/>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spTree>
    <p:extLst>
      <p:ext uri="{BB962C8B-B14F-4D97-AF65-F5344CB8AC3E}">
        <p14:creationId xmlns:p14="http://schemas.microsoft.com/office/powerpoint/2010/main" val="2920010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607" y="1556394"/>
            <a:ext cx="9144000" cy="3667125"/>
          </a:xfrm>
          <a:prstGeom prst="rect">
            <a:avLst/>
          </a:prstGeom>
        </p:spPr>
      </p:pic>
      <p:sp>
        <p:nvSpPr>
          <p:cNvPr id="5" name="TextBox 4"/>
          <p:cNvSpPr txBox="1"/>
          <p:nvPr/>
        </p:nvSpPr>
        <p:spPr>
          <a:xfrm>
            <a:off x="1970347" y="748265"/>
            <a:ext cx="7213840" cy="707886"/>
          </a:xfrm>
          <a:prstGeom prst="rect">
            <a:avLst/>
          </a:prstGeom>
          <a:noFill/>
        </p:spPr>
        <p:txBody>
          <a:bodyPr wrap="square" rtlCol="0">
            <a:spAutoFit/>
          </a:bodyPr>
          <a:lstStyle/>
          <a:p>
            <a:pPr algn="ctr"/>
            <a:r>
              <a:rPr lang="en-US" sz="4000" b="1" dirty="0">
                <a:solidFill>
                  <a:srgbClr val="2EB368"/>
                </a:solidFill>
                <a:latin typeface="Roboto" panose="02000000000000000000" pitchFamily="2" charset="0"/>
                <a:ea typeface="Roboto" panose="02000000000000000000" pitchFamily="2" charset="0"/>
                <a:cs typeface="Roboto" panose="02000000000000000000" pitchFamily="2" charset="0"/>
              </a:rPr>
              <a:t>FLOOR PLAN</a:t>
            </a:r>
          </a:p>
        </p:txBody>
      </p:sp>
      <p:grpSp>
        <p:nvGrpSpPr>
          <p:cNvPr id="7" name="Group 6"/>
          <p:cNvGrpSpPr/>
          <p:nvPr/>
        </p:nvGrpSpPr>
        <p:grpSpPr>
          <a:xfrm>
            <a:off x="-268916" y="4609759"/>
            <a:ext cx="2716201" cy="2447322"/>
            <a:chOff x="-359081" y="3914590"/>
            <a:chExt cx="3560218" cy="3207789"/>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081" y="3914590"/>
              <a:ext cx="2845665" cy="3207789"/>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40307" b="20879"/>
            <a:stretch/>
          </p:blipFill>
          <p:spPr>
            <a:xfrm>
              <a:off x="0" y="5312681"/>
              <a:ext cx="1038385" cy="1551106"/>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b="20375"/>
            <a:stretch/>
          </p:blipFill>
          <p:spPr>
            <a:xfrm>
              <a:off x="1461601" y="5314384"/>
              <a:ext cx="1739536" cy="1560978"/>
            </a:xfrm>
            <a:prstGeom prst="rect">
              <a:avLst/>
            </a:prstGeom>
          </p:spPr>
        </p:pic>
      </p:grpSp>
      <p:cxnSp>
        <p:nvCxnSpPr>
          <p:cNvPr id="23" name="Elbow Connector 22"/>
          <p:cNvCxnSpPr>
            <a:stCxn id="14" idx="0"/>
          </p:cNvCxnSpPr>
          <p:nvPr/>
        </p:nvCxnSpPr>
        <p:spPr>
          <a:xfrm rot="5400000" flipH="1" flipV="1">
            <a:off x="221220" y="1733308"/>
            <a:ext cx="3471839" cy="2281064"/>
          </a:xfrm>
          <a:prstGeom prst="bentConnector3">
            <a:avLst>
              <a:gd name="adj1" fmla="val 100334"/>
            </a:avLst>
          </a:prstGeom>
          <a:ln w="38100">
            <a:solidFill>
              <a:srgbClr val="0C2E40"/>
            </a:solidFill>
            <a:prstDash val="dashDot"/>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9252404" y="0"/>
            <a:ext cx="2939596" cy="7122379"/>
            <a:chOff x="9252404" y="0"/>
            <a:chExt cx="2939596" cy="7122379"/>
          </a:xfrm>
        </p:grpSpPr>
        <p:sp>
          <p:nvSpPr>
            <p:cNvPr id="15" name="Rectangle 14"/>
            <p:cNvSpPr/>
            <p:nvPr/>
          </p:nvSpPr>
          <p:spPr>
            <a:xfrm>
              <a:off x="9956800" y="0"/>
              <a:ext cx="2235200" cy="6858000"/>
            </a:xfrm>
            <a:prstGeom prst="rect">
              <a:avLst/>
            </a:prstGeom>
            <a:pattFill prst="smConfetti">
              <a:fgClr>
                <a:srgbClr val="2EB36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rotWithShape="1">
            <a:blip r:embed="rId5" cstate="print">
              <a:biLevel thresh="25000"/>
              <a:extLst>
                <a:ext uri="{28A0092B-C50C-407E-A947-70E740481C1C}">
                  <a14:useLocalDpi xmlns:a14="http://schemas.microsoft.com/office/drawing/2010/main" val="0"/>
                </a:ext>
              </a:extLst>
            </a:blip>
            <a:srcRect b="62816"/>
            <a:stretch/>
          </p:blipFill>
          <p:spPr>
            <a:xfrm rot="16200000">
              <a:off x="7215659" y="2146038"/>
              <a:ext cx="7013086" cy="2939596"/>
            </a:xfrm>
            <a:prstGeom prst="rect">
              <a:avLst/>
            </a:prstGeom>
          </p:spPr>
        </p:pic>
      </p:gr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80250" y="101266"/>
            <a:ext cx="988299" cy="756007"/>
          </a:xfrm>
          <a:prstGeom prst="rect">
            <a:avLst/>
          </a:prstGeom>
        </p:spPr>
      </p:pic>
      <p:sp>
        <p:nvSpPr>
          <p:cNvPr id="17" name="Rectangle 16"/>
          <p:cNvSpPr/>
          <p:nvPr/>
        </p:nvSpPr>
        <p:spPr>
          <a:xfrm>
            <a:off x="393907" y="6329390"/>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spTree>
    <p:extLst>
      <p:ext uri="{BB962C8B-B14F-4D97-AF65-F5344CB8AC3E}">
        <p14:creationId xmlns:p14="http://schemas.microsoft.com/office/powerpoint/2010/main" val="19845382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471" y="965081"/>
            <a:ext cx="9144000" cy="4762500"/>
          </a:xfrm>
          <a:prstGeom prst="rect">
            <a:avLst/>
          </a:prstGeom>
        </p:spPr>
      </p:pic>
      <p:sp>
        <p:nvSpPr>
          <p:cNvPr id="5" name="TextBox 4"/>
          <p:cNvSpPr txBox="1"/>
          <p:nvPr/>
        </p:nvSpPr>
        <p:spPr>
          <a:xfrm>
            <a:off x="3938031" y="791388"/>
            <a:ext cx="5314373" cy="707886"/>
          </a:xfrm>
          <a:prstGeom prst="rect">
            <a:avLst/>
          </a:prstGeom>
          <a:noFill/>
        </p:spPr>
        <p:txBody>
          <a:bodyPr wrap="square" rtlCol="0">
            <a:spAutoFit/>
          </a:bodyPr>
          <a:lstStyle/>
          <a:p>
            <a:pPr algn="ctr"/>
            <a:r>
              <a:rPr lang="en-US" sz="4000" b="1" dirty="0">
                <a:solidFill>
                  <a:srgbClr val="2EB368"/>
                </a:solidFill>
                <a:latin typeface="Roboto" panose="02000000000000000000" pitchFamily="2" charset="0"/>
                <a:ea typeface="Roboto" panose="02000000000000000000" pitchFamily="2" charset="0"/>
                <a:cs typeface="Roboto" panose="02000000000000000000" pitchFamily="2" charset="0"/>
              </a:rPr>
              <a:t>FLOOR PLAN</a:t>
            </a:r>
          </a:p>
        </p:txBody>
      </p:sp>
      <p:grpSp>
        <p:nvGrpSpPr>
          <p:cNvPr id="7" name="Group 6"/>
          <p:cNvGrpSpPr/>
          <p:nvPr/>
        </p:nvGrpSpPr>
        <p:grpSpPr>
          <a:xfrm>
            <a:off x="-268916" y="4609759"/>
            <a:ext cx="2716201" cy="2447322"/>
            <a:chOff x="-359081" y="3914590"/>
            <a:chExt cx="3560218" cy="3207789"/>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081" y="3914590"/>
              <a:ext cx="2845665" cy="3207789"/>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40307" b="20879"/>
            <a:stretch/>
          </p:blipFill>
          <p:spPr>
            <a:xfrm>
              <a:off x="0" y="5312681"/>
              <a:ext cx="1038385" cy="1551106"/>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b="20375"/>
            <a:stretch/>
          </p:blipFill>
          <p:spPr>
            <a:xfrm>
              <a:off x="1461601" y="5314384"/>
              <a:ext cx="1739536" cy="1560978"/>
            </a:xfrm>
            <a:prstGeom prst="rect">
              <a:avLst/>
            </a:prstGeom>
          </p:spPr>
        </p:pic>
      </p:grpSp>
      <p:cxnSp>
        <p:nvCxnSpPr>
          <p:cNvPr id="23" name="Elbow Connector 22"/>
          <p:cNvCxnSpPr>
            <a:stCxn id="14" idx="0"/>
          </p:cNvCxnSpPr>
          <p:nvPr/>
        </p:nvCxnSpPr>
        <p:spPr>
          <a:xfrm rot="5400000" flipH="1" flipV="1">
            <a:off x="861866" y="1143462"/>
            <a:ext cx="3421039" cy="3511556"/>
          </a:xfrm>
          <a:prstGeom prst="bentConnector2">
            <a:avLst/>
          </a:prstGeom>
          <a:ln w="38100">
            <a:solidFill>
              <a:srgbClr val="0C2E40"/>
            </a:solidFill>
            <a:prstDash val="dashDot"/>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9252404" y="0"/>
            <a:ext cx="2939596" cy="7122379"/>
            <a:chOff x="9252404" y="0"/>
            <a:chExt cx="2939596" cy="7122379"/>
          </a:xfrm>
        </p:grpSpPr>
        <p:sp>
          <p:nvSpPr>
            <p:cNvPr id="15" name="Rectangle 14"/>
            <p:cNvSpPr/>
            <p:nvPr/>
          </p:nvSpPr>
          <p:spPr>
            <a:xfrm>
              <a:off x="9956800" y="0"/>
              <a:ext cx="2235200" cy="6858000"/>
            </a:xfrm>
            <a:prstGeom prst="rect">
              <a:avLst/>
            </a:prstGeom>
            <a:pattFill prst="smConfetti">
              <a:fgClr>
                <a:srgbClr val="2EB36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rotWithShape="1">
            <a:blip r:embed="rId5" cstate="print">
              <a:biLevel thresh="25000"/>
              <a:extLst>
                <a:ext uri="{28A0092B-C50C-407E-A947-70E740481C1C}">
                  <a14:useLocalDpi xmlns:a14="http://schemas.microsoft.com/office/drawing/2010/main" val="0"/>
                </a:ext>
              </a:extLst>
            </a:blip>
            <a:srcRect b="62816"/>
            <a:stretch/>
          </p:blipFill>
          <p:spPr>
            <a:xfrm rot="16200000">
              <a:off x="7215659" y="2146038"/>
              <a:ext cx="7013086" cy="2939596"/>
            </a:xfrm>
            <a:prstGeom prst="rect">
              <a:avLst/>
            </a:prstGeom>
          </p:spPr>
        </p:pic>
      </p:gr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80250" y="101266"/>
            <a:ext cx="988299" cy="756007"/>
          </a:xfrm>
          <a:prstGeom prst="rect">
            <a:avLst/>
          </a:prstGeom>
        </p:spPr>
      </p:pic>
      <p:sp>
        <p:nvSpPr>
          <p:cNvPr id="24" name="Rectangle 23"/>
          <p:cNvSpPr/>
          <p:nvPr/>
        </p:nvSpPr>
        <p:spPr>
          <a:xfrm>
            <a:off x="393907" y="6329390"/>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spTree>
    <p:extLst>
      <p:ext uri="{BB962C8B-B14F-4D97-AF65-F5344CB8AC3E}">
        <p14:creationId xmlns:p14="http://schemas.microsoft.com/office/powerpoint/2010/main" val="38649700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C2E40"/>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2088" y="208709"/>
            <a:ext cx="935806" cy="715851"/>
          </a:xfrm>
          <a:prstGeom prst="rect">
            <a:avLst/>
          </a:prstGeom>
        </p:spPr>
      </p:pic>
      <p:sp>
        <p:nvSpPr>
          <p:cNvPr id="26" name="Rectangle 25"/>
          <p:cNvSpPr/>
          <p:nvPr/>
        </p:nvSpPr>
        <p:spPr>
          <a:xfrm>
            <a:off x="4290080" y="0"/>
            <a:ext cx="3710159" cy="3495555"/>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29546" y="3691374"/>
            <a:ext cx="2831224" cy="646331"/>
          </a:xfrm>
          <a:prstGeom prst="rect">
            <a:avLst/>
          </a:prstGeom>
        </p:spPr>
        <p:txBody>
          <a:bodyPr wrap="none">
            <a:spAutoFit/>
          </a:bodyPr>
          <a:lstStyle/>
          <a:p>
            <a:pPr algn="ctr"/>
            <a:r>
              <a:rPr lang="en-US" sz="360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1 BEDROOM </a:t>
            </a:r>
            <a:endParaRPr lang="en-US" sz="36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5" name="TextBox 4"/>
          <p:cNvSpPr txBox="1"/>
          <p:nvPr/>
        </p:nvSpPr>
        <p:spPr>
          <a:xfrm>
            <a:off x="4290079" y="1787615"/>
            <a:ext cx="3710159" cy="1569660"/>
          </a:xfrm>
          <a:prstGeom prst="rect">
            <a:avLst/>
          </a:prstGeom>
          <a:noFill/>
        </p:spPr>
        <p:txBody>
          <a:bodyPr wrap="square" rtlCol="0">
            <a:spAutoFit/>
          </a:bodyPr>
          <a:lstStyle/>
          <a:p>
            <a:pPr algn="ctr"/>
            <a:r>
              <a:rPr lang="en-US" sz="4800" b="1" dirty="0" smtClean="0">
                <a:solidFill>
                  <a:schemeClr val="bg1"/>
                </a:solidFill>
                <a:latin typeface="Roboto" panose="02000000000000000000" pitchFamily="2" charset="0"/>
                <a:ea typeface="Roboto" panose="02000000000000000000" pitchFamily="2" charset="0"/>
                <a:cs typeface="Roboto" panose="02000000000000000000" pitchFamily="2" charset="0"/>
              </a:rPr>
              <a:t>DESIGN CONCEPT</a:t>
            </a:r>
          </a:p>
        </p:txBody>
      </p:sp>
      <p:pic>
        <p:nvPicPr>
          <p:cNvPr id="29" name="Picture 28"/>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2208868" y="5043761"/>
            <a:ext cx="1824769" cy="2056979"/>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452" y="3329922"/>
            <a:ext cx="3336413" cy="3760987"/>
          </a:xfrm>
          <a:prstGeom prst="rect">
            <a:avLst/>
          </a:prstGeom>
        </p:spPr>
      </p:pic>
      <p:pic>
        <p:nvPicPr>
          <p:cNvPr id="31" name="Picture 30"/>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45916" y="5043761"/>
            <a:ext cx="1824769" cy="2056979"/>
          </a:xfrm>
          <a:prstGeom prst="rect">
            <a:avLst/>
          </a:prstGeom>
        </p:spPr>
      </p:pic>
      <p:sp>
        <p:nvSpPr>
          <p:cNvPr id="11" name="Rectangle 10"/>
          <p:cNvSpPr/>
          <p:nvPr/>
        </p:nvSpPr>
        <p:spPr>
          <a:xfrm>
            <a:off x="276452" y="6320882"/>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spTree>
    <p:extLst>
      <p:ext uri="{BB962C8B-B14F-4D97-AF65-F5344CB8AC3E}">
        <p14:creationId xmlns:p14="http://schemas.microsoft.com/office/powerpoint/2010/main" val="9795978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C2E40"/>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2088" y="208709"/>
            <a:ext cx="935806" cy="715851"/>
          </a:xfrm>
          <a:prstGeom prst="rect">
            <a:avLst/>
          </a:prstGeom>
        </p:spPr>
      </p:pic>
      <p:sp>
        <p:nvSpPr>
          <p:cNvPr id="26" name="Rectangle 25"/>
          <p:cNvSpPr/>
          <p:nvPr/>
        </p:nvSpPr>
        <p:spPr>
          <a:xfrm>
            <a:off x="1" y="1176885"/>
            <a:ext cx="3718560" cy="101597"/>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4507" y="476844"/>
            <a:ext cx="4028722" cy="477054"/>
          </a:xfrm>
          <a:prstGeom prst="rect">
            <a:avLst/>
          </a:prstGeom>
          <a:noFill/>
        </p:spPr>
        <p:txBody>
          <a:bodyPr wrap="square" rtlCol="0">
            <a:spAutoFit/>
          </a:bodyPr>
          <a:lstStyle/>
          <a:p>
            <a:pPr algn="ctr"/>
            <a:r>
              <a:rPr lang="en-US" sz="2500" b="1"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TARGET CLIENT</a:t>
            </a:r>
          </a:p>
        </p:txBody>
      </p:sp>
      <p:pic>
        <p:nvPicPr>
          <p:cNvPr id="29" name="Picture 28"/>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2208868" y="5043761"/>
            <a:ext cx="1824769" cy="2056979"/>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452" y="3329922"/>
            <a:ext cx="3336413" cy="3760987"/>
          </a:xfrm>
          <a:prstGeom prst="rect">
            <a:avLst/>
          </a:prstGeom>
        </p:spPr>
      </p:pic>
      <p:pic>
        <p:nvPicPr>
          <p:cNvPr id="31" name="Picture 30"/>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45916" y="5043761"/>
            <a:ext cx="1824769" cy="2056979"/>
          </a:xfrm>
          <a:prstGeom prst="rect">
            <a:avLst/>
          </a:prstGeom>
        </p:spPr>
      </p:pic>
      <p:sp>
        <p:nvSpPr>
          <p:cNvPr id="11" name="Rectangle 10"/>
          <p:cNvSpPr/>
          <p:nvPr/>
        </p:nvSpPr>
        <p:spPr>
          <a:xfrm>
            <a:off x="939562" y="1362789"/>
            <a:ext cx="3514872" cy="707886"/>
          </a:xfrm>
          <a:prstGeom prst="rect">
            <a:avLst/>
          </a:prstGeom>
        </p:spPr>
        <p:txBody>
          <a:bodyPr wrap="square">
            <a:spAutoFit/>
          </a:bodyPr>
          <a:lstStyle/>
          <a:p>
            <a:r>
              <a:rPr lang="en-US" sz="2000" dirty="0" smtClean="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The University Students</a:t>
            </a:r>
          </a:p>
          <a:p>
            <a:r>
              <a:rPr lang="en-US" sz="2000" dirty="0" smtClean="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The young and single</a:t>
            </a:r>
            <a:endParaRPr lang="en-US" sz="2000" dirty="0">
              <a:solidFill>
                <a:schemeClr val="bg1"/>
              </a:solidFill>
              <a:latin typeface="Times New Roman" panose="02020603050405020304" pitchFamily="18" charset="0"/>
              <a:ea typeface="Roboto Light" panose="02000000000000000000" pitchFamily="2" charset="0"/>
              <a:cs typeface="Times New Roman" panose="02020603050405020304" pitchFamily="18" charset="0"/>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52" t="-354" r="-89" b="926"/>
          <a:stretch/>
        </p:blipFill>
        <p:spPr>
          <a:xfrm>
            <a:off x="4895190" y="3457089"/>
            <a:ext cx="4297680" cy="2839048"/>
          </a:xfrm>
          <a:prstGeom prst="rect">
            <a:avLst/>
          </a:prstGeom>
          <a:ln w="12700">
            <a:solidFill>
              <a:schemeClr val="bg1"/>
            </a:solidFill>
          </a:ln>
        </p:spPr>
      </p:pic>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l="31599" r="15048"/>
          <a:stretch/>
        </p:blipFill>
        <p:spPr>
          <a:xfrm>
            <a:off x="4895190" y="305995"/>
            <a:ext cx="2287929" cy="2856779"/>
          </a:xfrm>
          <a:prstGeom prst="rect">
            <a:avLst/>
          </a:prstGeom>
          <a:ln>
            <a:solidFill>
              <a:schemeClr val="bg1"/>
            </a:solidFill>
          </a:ln>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l="16945" t="-371" r="5653" b="1639"/>
          <a:stretch/>
        </p:blipFill>
        <p:spPr>
          <a:xfrm>
            <a:off x="7498079" y="847281"/>
            <a:ext cx="2722881" cy="2315493"/>
          </a:xfrm>
          <a:prstGeom prst="rect">
            <a:avLst/>
          </a:prstGeom>
          <a:ln>
            <a:solidFill>
              <a:schemeClr val="bg1"/>
            </a:solidFill>
          </a:ln>
        </p:spPr>
      </p:pic>
      <p:sp>
        <p:nvSpPr>
          <p:cNvPr id="14" name="Rectangle 13"/>
          <p:cNvSpPr/>
          <p:nvPr/>
        </p:nvSpPr>
        <p:spPr>
          <a:xfrm>
            <a:off x="276452" y="6320882"/>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spTree>
    <p:extLst>
      <p:ext uri="{BB962C8B-B14F-4D97-AF65-F5344CB8AC3E}">
        <p14:creationId xmlns:p14="http://schemas.microsoft.com/office/powerpoint/2010/main" val="11760782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C2E40"/>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2088" y="208709"/>
            <a:ext cx="935806" cy="715851"/>
          </a:xfrm>
          <a:prstGeom prst="rect">
            <a:avLst/>
          </a:prstGeom>
        </p:spPr>
      </p:pic>
      <p:sp>
        <p:nvSpPr>
          <p:cNvPr id="26" name="Rectangle 25"/>
          <p:cNvSpPr/>
          <p:nvPr/>
        </p:nvSpPr>
        <p:spPr>
          <a:xfrm>
            <a:off x="1" y="1176885"/>
            <a:ext cx="3718560" cy="101597"/>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2208868" y="5043761"/>
            <a:ext cx="1824769" cy="2056979"/>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452" y="3329922"/>
            <a:ext cx="3336413" cy="3760987"/>
          </a:xfrm>
          <a:prstGeom prst="rect">
            <a:avLst/>
          </a:prstGeom>
        </p:spPr>
      </p:pic>
      <p:pic>
        <p:nvPicPr>
          <p:cNvPr id="31" name="Picture 30"/>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45916" y="5043761"/>
            <a:ext cx="1824769" cy="2056979"/>
          </a:xfrm>
          <a:prstGeom prst="rect">
            <a:avLst/>
          </a:prstGeom>
        </p:spPr>
      </p:pic>
      <p:sp>
        <p:nvSpPr>
          <p:cNvPr id="11" name="Rectangle 10"/>
          <p:cNvSpPr/>
          <p:nvPr/>
        </p:nvSpPr>
        <p:spPr>
          <a:xfrm>
            <a:off x="866468" y="1362789"/>
            <a:ext cx="3094075" cy="361637"/>
          </a:xfrm>
          <a:prstGeom prst="rect">
            <a:avLst/>
          </a:prstGeom>
        </p:spPr>
        <p:txBody>
          <a:bodyPr wrap="square">
            <a:spAutoFit/>
          </a:bodyPr>
          <a:lstStyle/>
          <a:p>
            <a:pPr marL="12700">
              <a:lnSpc>
                <a:spcPts val="2125"/>
              </a:lnSpc>
              <a:spcBef>
                <a:spcPts val="106"/>
              </a:spcBef>
            </a:pPr>
            <a:r>
              <a:rPr lang="en-US" sz="2000" dirty="0">
                <a:solidFill>
                  <a:srgbClr val="FFFFFF"/>
                </a:solidFill>
                <a:latin typeface="Times New Roman"/>
                <a:cs typeface="Times New Roman"/>
              </a:rPr>
              <a:t>Young</a:t>
            </a:r>
            <a:r>
              <a:rPr lang="en-US" sz="2000" spc="182" dirty="0">
                <a:solidFill>
                  <a:srgbClr val="FFFFFF"/>
                </a:solidFill>
                <a:latin typeface="Times New Roman"/>
                <a:cs typeface="Times New Roman"/>
              </a:rPr>
              <a:t> </a:t>
            </a:r>
            <a:r>
              <a:rPr lang="en-US" sz="2000" dirty="0">
                <a:solidFill>
                  <a:srgbClr val="FFFFFF"/>
                </a:solidFill>
                <a:latin typeface="Times New Roman"/>
                <a:cs typeface="Times New Roman"/>
              </a:rPr>
              <a:t>Ma</a:t>
            </a:r>
            <a:r>
              <a:rPr lang="en-US" sz="2000" spc="4" dirty="0">
                <a:solidFill>
                  <a:srgbClr val="FFFFFF"/>
                </a:solidFill>
                <a:latin typeface="Times New Roman"/>
                <a:cs typeface="Times New Roman"/>
              </a:rPr>
              <a:t>r</a:t>
            </a:r>
            <a:r>
              <a:rPr lang="en-US" sz="2000" dirty="0">
                <a:solidFill>
                  <a:srgbClr val="FFFFFF"/>
                </a:solidFill>
                <a:latin typeface="Times New Roman"/>
                <a:cs typeface="Times New Roman"/>
              </a:rPr>
              <a:t>ried</a:t>
            </a:r>
            <a:r>
              <a:rPr lang="en-US" sz="2000" spc="248" dirty="0">
                <a:solidFill>
                  <a:srgbClr val="FFFFFF"/>
                </a:solidFill>
                <a:latin typeface="Times New Roman"/>
                <a:cs typeface="Times New Roman"/>
              </a:rPr>
              <a:t> </a:t>
            </a:r>
            <a:r>
              <a:rPr lang="en-US" sz="2000" dirty="0">
                <a:solidFill>
                  <a:srgbClr val="FFFFFF"/>
                </a:solidFill>
                <a:latin typeface="Times New Roman"/>
                <a:cs typeface="Times New Roman"/>
              </a:rPr>
              <a:t>Families</a:t>
            </a:r>
            <a:endParaRPr lang="en-US" sz="2000" dirty="0">
              <a:latin typeface="Times New Roman"/>
              <a:cs typeface="Times New Roman"/>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8622" b="12072"/>
          <a:stretch/>
        </p:blipFill>
        <p:spPr>
          <a:xfrm>
            <a:off x="7158473" y="3729893"/>
            <a:ext cx="3221114" cy="1691052"/>
          </a:xfrm>
          <a:prstGeom prst="rect">
            <a:avLst/>
          </a:prstGeom>
          <a:ln>
            <a:solidFill>
              <a:schemeClr val="bg1"/>
            </a:solidFill>
          </a:ln>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7708" r="20254"/>
          <a:stretch/>
        </p:blipFill>
        <p:spPr>
          <a:xfrm>
            <a:off x="4600880" y="3717192"/>
            <a:ext cx="2323634" cy="2497122"/>
          </a:xfrm>
          <a:prstGeom prst="rect">
            <a:avLst/>
          </a:prstGeom>
          <a:ln>
            <a:solidFill>
              <a:schemeClr val="bg1"/>
            </a:solidFill>
          </a:ln>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0880" y="316946"/>
            <a:ext cx="4809653" cy="3206435"/>
          </a:xfrm>
          <a:prstGeom prst="rect">
            <a:avLst/>
          </a:prstGeom>
          <a:ln>
            <a:solidFill>
              <a:schemeClr val="bg1"/>
            </a:solidFill>
          </a:ln>
        </p:spPr>
      </p:pic>
      <p:sp>
        <p:nvSpPr>
          <p:cNvPr id="14" name="Rectangle 13"/>
          <p:cNvSpPr/>
          <p:nvPr/>
        </p:nvSpPr>
        <p:spPr>
          <a:xfrm>
            <a:off x="276452" y="6320882"/>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sp>
        <p:nvSpPr>
          <p:cNvPr id="16" name="TextBox 15"/>
          <p:cNvSpPr txBox="1"/>
          <p:nvPr/>
        </p:nvSpPr>
        <p:spPr>
          <a:xfrm>
            <a:off x="194507" y="476844"/>
            <a:ext cx="4028722" cy="477054"/>
          </a:xfrm>
          <a:prstGeom prst="rect">
            <a:avLst/>
          </a:prstGeom>
          <a:noFill/>
        </p:spPr>
        <p:txBody>
          <a:bodyPr wrap="square" rtlCol="0">
            <a:spAutoFit/>
          </a:bodyPr>
          <a:lstStyle/>
          <a:p>
            <a:pPr algn="ctr"/>
            <a:r>
              <a:rPr lang="en-US" sz="2500" b="1"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TARGET CLIENT</a:t>
            </a:r>
          </a:p>
        </p:txBody>
      </p:sp>
    </p:spTree>
    <p:extLst>
      <p:ext uri="{BB962C8B-B14F-4D97-AF65-F5344CB8AC3E}">
        <p14:creationId xmlns:p14="http://schemas.microsoft.com/office/powerpoint/2010/main" val="2556842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C2E40"/>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2088" y="208709"/>
            <a:ext cx="935806" cy="715851"/>
          </a:xfrm>
          <a:prstGeom prst="rect">
            <a:avLst/>
          </a:prstGeom>
        </p:spPr>
      </p:pic>
      <p:sp>
        <p:nvSpPr>
          <p:cNvPr id="26" name="Rectangle 25"/>
          <p:cNvSpPr/>
          <p:nvPr/>
        </p:nvSpPr>
        <p:spPr>
          <a:xfrm>
            <a:off x="1" y="1613765"/>
            <a:ext cx="3718560" cy="101597"/>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87240" y="822334"/>
            <a:ext cx="2746397" cy="553998"/>
          </a:xfrm>
          <a:prstGeom prst="rect">
            <a:avLst/>
          </a:prstGeom>
          <a:noFill/>
        </p:spPr>
        <p:txBody>
          <a:bodyPr wrap="square" rtlCol="0">
            <a:spAutoFit/>
          </a:bodyPr>
          <a:lstStyle/>
          <a:p>
            <a:pPr algn="ctr"/>
            <a:r>
              <a:rPr lang="en-US" sz="3000" b="1"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DESIGN</a:t>
            </a:r>
          </a:p>
        </p:txBody>
      </p:sp>
      <p:pic>
        <p:nvPicPr>
          <p:cNvPr id="29" name="Picture 28"/>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2208868" y="5043761"/>
            <a:ext cx="1824769" cy="2056979"/>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452" y="3329922"/>
            <a:ext cx="3336413" cy="3760987"/>
          </a:xfrm>
          <a:prstGeom prst="rect">
            <a:avLst/>
          </a:prstGeom>
        </p:spPr>
      </p:pic>
      <p:pic>
        <p:nvPicPr>
          <p:cNvPr id="31" name="Picture 30"/>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45916" y="5043761"/>
            <a:ext cx="1824769" cy="2056979"/>
          </a:xfrm>
          <a:prstGeom prst="rect">
            <a:avLst/>
          </a:prstGeom>
        </p:spPr>
      </p:pic>
      <p:sp>
        <p:nvSpPr>
          <p:cNvPr id="10" name="Rectangle 9"/>
          <p:cNvSpPr/>
          <p:nvPr/>
        </p:nvSpPr>
        <p:spPr>
          <a:xfrm>
            <a:off x="276452" y="1798907"/>
            <a:ext cx="3542676" cy="1052596"/>
          </a:xfrm>
          <a:prstGeom prst="rect">
            <a:avLst/>
          </a:prstGeom>
        </p:spPr>
        <p:txBody>
          <a:bodyPr wrap="square">
            <a:spAutoFit/>
          </a:bodyPr>
          <a:lstStyle/>
          <a:p>
            <a:pPr algn="r"/>
            <a:r>
              <a:rPr lang="en-US" sz="2200" b="1" dirty="0" smtClean="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STUDIO APARTMENT</a:t>
            </a:r>
          </a:p>
          <a:p>
            <a:pPr marL="12700" marR="910" algn="r">
              <a:lnSpc>
                <a:spcPct val="95825"/>
              </a:lnSpc>
            </a:pPr>
            <a:r>
              <a:rPr lang="en-US" sz="2000" dirty="0" smtClean="0">
                <a:solidFill>
                  <a:srgbClr val="FFFFFF"/>
                </a:solidFill>
                <a:latin typeface="Times New Roman" panose="02020603050405020304" pitchFamily="18" charset="0"/>
                <a:cs typeface="Times New Roman" panose="02020603050405020304" pitchFamily="18" charset="0"/>
              </a:rPr>
              <a:t>Be</a:t>
            </a:r>
            <a:r>
              <a:rPr lang="en-US" sz="2000" spc="-11" dirty="0" smtClean="0">
                <a:solidFill>
                  <a:srgbClr val="FFFFFF"/>
                </a:solidFill>
                <a:latin typeface="Times New Roman" panose="02020603050405020304" pitchFamily="18" charset="0"/>
                <a:cs typeface="Times New Roman" panose="02020603050405020304" pitchFamily="18" charset="0"/>
              </a:rPr>
              <a:t>d</a:t>
            </a:r>
            <a:r>
              <a:rPr lang="en-US" sz="2000" dirty="0" smtClean="0">
                <a:solidFill>
                  <a:srgbClr val="FFFFFF"/>
                </a:solidFill>
                <a:latin typeface="Times New Roman" panose="02020603050405020304" pitchFamily="18" charset="0"/>
                <a:cs typeface="Times New Roman" panose="02020603050405020304" pitchFamily="18" charset="0"/>
              </a:rPr>
              <a:t>ro</a:t>
            </a:r>
            <a:r>
              <a:rPr lang="en-US" sz="2000" spc="-11" dirty="0" smtClean="0">
                <a:solidFill>
                  <a:srgbClr val="FFFFFF"/>
                </a:solidFill>
                <a:latin typeface="Times New Roman" panose="02020603050405020304" pitchFamily="18" charset="0"/>
                <a:cs typeface="Times New Roman" panose="02020603050405020304" pitchFamily="18" charset="0"/>
              </a:rPr>
              <a:t>o</a:t>
            </a:r>
            <a:r>
              <a:rPr lang="en-US" sz="2000" dirty="0" smtClean="0">
                <a:solidFill>
                  <a:srgbClr val="FFFFFF"/>
                </a:solidFill>
                <a:latin typeface="Times New Roman" panose="02020603050405020304" pitchFamily="18" charset="0"/>
                <a:cs typeface="Times New Roman" panose="02020603050405020304" pitchFamily="18" charset="0"/>
              </a:rPr>
              <a:t>m</a:t>
            </a:r>
            <a:r>
              <a:rPr lang="en-US" sz="2000" spc="-27" dirty="0" smtClean="0">
                <a:solidFill>
                  <a:srgbClr val="FFFFFF"/>
                </a:solidFill>
                <a:latin typeface="Times New Roman" panose="02020603050405020304" pitchFamily="18" charset="0"/>
                <a:cs typeface="Times New Roman" panose="02020603050405020304" pitchFamily="18" charset="0"/>
              </a:rPr>
              <a:t> </a:t>
            </a:r>
            <a:r>
              <a:rPr lang="en-US" sz="2000" dirty="0">
                <a:solidFill>
                  <a:srgbClr val="FFFFFF"/>
                </a:solidFill>
                <a:latin typeface="Times New Roman" panose="02020603050405020304" pitchFamily="18" charset="0"/>
                <a:cs typeface="Times New Roman" panose="02020603050405020304" pitchFamily="18" charset="0"/>
              </a:rPr>
              <a:t>and</a:t>
            </a:r>
            <a:r>
              <a:rPr lang="en-US" sz="2000" spc="469" dirty="0">
                <a:solidFill>
                  <a:srgbClr val="FFFFFF"/>
                </a:solidFill>
                <a:latin typeface="Times New Roman" panose="02020603050405020304" pitchFamily="18" charset="0"/>
                <a:cs typeface="Times New Roman" panose="02020603050405020304" pitchFamily="18" charset="0"/>
              </a:rPr>
              <a:t> </a:t>
            </a:r>
            <a:r>
              <a:rPr lang="en-US" sz="2000" dirty="0">
                <a:solidFill>
                  <a:srgbClr val="FFFFFF"/>
                </a:solidFill>
                <a:latin typeface="Times New Roman" panose="02020603050405020304" pitchFamily="18" charset="0"/>
                <a:cs typeface="Times New Roman" panose="02020603050405020304" pitchFamily="18" charset="0"/>
              </a:rPr>
              <a:t>l</a:t>
            </a:r>
            <a:r>
              <a:rPr lang="en-US" sz="2000" spc="-9" dirty="0">
                <a:solidFill>
                  <a:srgbClr val="FFFFFF"/>
                </a:solidFill>
                <a:latin typeface="Times New Roman" panose="02020603050405020304" pitchFamily="18" charset="0"/>
                <a:cs typeface="Times New Roman" panose="02020603050405020304" pitchFamily="18" charset="0"/>
              </a:rPr>
              <a:t>i</a:t>
            </a:r>
            <a:r>
              <a:rPr lang="en-US" sz="2000" dirty="0">
                <a:solidFill>
                  <a:srgbClr val="FFFFFF"/>
                </a:solidFill>
                <a:latin typeface="Times New Roman" panose="02020603050405020304" pitchFamily="18" charset="0"/>
                <a:cs typeface="Times New Roman" panose="02020603050405020304" pitchFamily="18" charset="0"/>
              </a:rPr>
              <a:t>vi</a:t>
            </a:r>
            <a:r>
              <a:rPr lang="en-US" sz="2000" spc="-4" dirty="0">
                <a:solidFill>
                  <a:srgbClr val="FFFFFF"/>
                </a:solidFill>
                <a:latin typeface="Times New Roman" panose="02020603050405020304" pitchFamily="18" charset="0"/>
                <a:cs typeface="Times New Roman" panose="02020603050405020304" pitchFamily="18" charset="0"/>
              </a:rPr>
              <a:t>n</a:t>
            </a:r>
            <a:r>
              <a:rPr lang="en-US" sz="2000" dirty="0">
                <a:solidFill>
                  <a:srgbClr val="FFFFFF"/>
                </a:solidFill>
                <a:latin typeface="Times New Roman" panose="02020603050405020304" pitchFamily="18" charset="0"/>
                <a:cs typeface="Times New Roman" panose="02020603050405020304" pitchFamily="18" charset="0"/>
              </a:rPr>
              <a:t>g</a:t>
            </a:r>
            <a:r>
              <a:rPr lang="en-US" sz="2000" spc="54" dirty="0">
                <a:solidFill>
                  <a:srgbClr val="FFFFFF"/>
                </a:solidFill>
                <a:latin typeface="Times New Roman" panose="02020603050405020304" pitchFamily="18" charset="0"/>
                <a:cs typeface="Times New Roman" panose="02020603050405020304" pitchFamily="18" charset="0"/>
              </a:rPr>
              <a:t> </a:t>
            </a:r>
            <a:r>
              <a:rPr lang="en-US" sz="2000" dirty="0">
                <a:solidFill>
                  <a:srgbClr val="FFFFFF"/>
                </a:solidFill>
                <a:latin typeface="Times New Roman" panose="02020603050405020304" pitchFamily="18" charset="0"/>
                <a:cs typeface="Times New Roman" panose="02020603050405020304" pitchFamily="18" charset="0"/>
              </a:rPr>
              <a:t>ro</a:t>
            </a:r>
            <a:r>
              <a:rPr lang="en-US" sz="2000" spc="-9" dirty="0">
                <a:solidFill>
                  <a:srgbClr val="FFFFFF"/>
                </a:solidFill>
                <a:latin typeface="Times New Roman" panose="02020603050405020304" pitchFamily="18" charset="0"/>
                <a:cs typeface="Times New Roman" panose="02020603050405020304" pitchFamily="18" charset="0"/>
              </a:rPr>
              <a:t>o</a:t>
            </a:r>
            <a:r>
              <a:rPr lang="en-US" sz="2000" dirty="0">
                <a:solidFill>
                  <a:srgbClr val="FFFFFF"/>
                </a:solidFill>
                <a:latin typeface="Times New Roman" panose="02020603050405020304" pitchFamily="18" charset="0"/>
                <a:cs typeface="Times New Roman" panose="02020603050405020304" pitchFamily="18" charset="0"/>
              </a:rPr>
              <a:t>m</a:t>
            </a:r>
          </a:p>
          <a:p>
            <a:pPr marL="12700" marR="910" algn="r">
              <a:lnSpc>
                <a:spcPct val="95825"/>
              </a:lnSpc>
            </a:pPr>
            <a:r>
              <a:rPr lang="en-US" sz="2000" dirty="0">
                <a:solidFill>
                  <a:srgbClr val="FFFFFF"/>
                </a:solidFill>
                <a:latin typeface="Times New Roman" panose="02020603050405020304" pitchFamily="18" charset="0"/>
                <a:cs typeface="Times New Roman" panose="02020603050405020304" pitchFamily="18" charset="0"/>
              </a:rPr>
              <a:t>At the same space</a:t>
            </a:r>
            <a:endParaRPr lang="en-US" sz="2000" dirty="0">
              <a:latin typeface="Times New Roman" panose="02020603050405020304" pitchFamily="18" charset="0"/>
              <a:cs typeface="Times New Roman" panose="02020603050405020304" pitchFamily="18" charset="0"/>
            </a:endParaRPr>
          </a:p>
        </p:txBody>
      </p:sp>
      <p:sp>
        <p:nvSpPr>
          <p:cNvPr id="12" name="Rectangle 11"/>
          <p:cNvSpPr/>
          <p:nvPr/>
        </p:nvSpPr>
        <p:spPr>
          <a:xfrm>
            <a:off x="276452" y="6320882"/>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9143" y="924560"/>
            <a:ext cx="6125841" cy="5059680"/>
          </a:xfrm>
          <a:prstGeom prst="rect">
            <a:avLst/>
          </a:prstGeom>
        </p:spPr>
      </p:pic>
    </p:spTree>
    <p:extLst>
      <p:ext uri="{BB962C8B-B14F-4D97-AF65-F5344CB8AC3E}">
        <p14:creationId xmlns:p14="http://schemas.microsoft.com/office/powerpoint/2010/main" val="40474379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0" y="5832361"/>
            <a:ext cx="12192000" cy="1025639"/>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841" y="5930746"/>
            <a:ext cx="1174333" cy="898315"/>
          </a:xfrm>
          <a:prstGeom prst="rect">
            <a:avLst/>
          </a:prstGeom>
        </p:spPr>
      </p:pic>
      <p:sp>
        <p:nvSpPr>
          <p:cNvPr id="8" name="Rectangle 7"/>
          <p:cNvSpPr/>
          <p:nvPr/>
        </p:nvSpPr>
        <p:spPr>
          <a:xfrm>
            <a:off x="2001592" y="6145558"/>
            <a:ext cx="4655884" cy="523220"/>
          </a:xfrm>
          <a:prstGeom prst="rect">
            <a:avLst/>
          </a:prstGeom>
        </p:spPr>
        <p:txBody>
          <a:bodyPr wrap="square">
            <a:spAutoFit/>
          </a:bodyPr>
          <a:lstStyle/>
          <a:p>
            <a:r>
              <a:rPr lang="en-US" sz="2800" b="1" i="0" cap="all" dirty="0" smtClean="0">
                <a:solidFill>
                  <a:srgbClr val="FFFFFF"/>
                </a:solidFill>
                <a:effectLst/>
                <a:latin typeface="Roboto" panose="02000000000000000000" pitchFamily="2" charset="0"/>
                <a:ea typeface="Roboto" panose="02000000000000000000" pitchFamily="2" charset="0"/>
                <a:cs typeface="Roboto" panose="02000000000000000000" pitchFamily="2" charset="0"/>
              </a:rPr>
              <a:t>GRAND </a:t>
            </a:r>
            <a:r>
              <a:rPr lang="en-US" sz="2800" b="1" i="0" cap="all" dirty="0" smtClean="0">
                <a:solidFill>
                  <a:srgbClr val="FFFFFF"/>
                </a:solidFill>
                <a:effectLst/>
                <a:latin typeface="Roboto" panose="02000000000000000000" pitchFamily="2" charset="0"/>
                <a:ea typeface="Roboto" panose="02000000000000000000" pitchFamily="2" charset="0"/>
                <a:cs typeface="Roboto" panose="02000000000000000000" pitchFamily="2" charset="0"/>
              </a:rPr>
              <a:t>park CITY</a:t>
            </a:r>
            <a:endParaRPr lang="en-US" sz="2800" b="1" i="0" cap="all" dirty="0">
              <a:solidFill>
                <a:srgbClr val="FFFFFF"/>
              </a:solidFill>
              <a:effectLst/>
              <a:latin typeface="Roboto" panose="02000000000000000000" pitchFamily="2" charset="0"/>
              <a:ea typeface="Roboto" panose="02000000000000000000" pitchFamily="2" charset="0"/>
              <a:cs typeface="Roboto" panose="02000000000000000000" pitchFamily="2" charset="0"/>
            </a:endParaRPr>
          </a:p>
        </p:txBody>
      </p:sp>
      <p:sp>
        <p:nvSpPr>
          <p:cNvPr id="11" name="Rectangle 10"/>
          <p:cNvSpPr/>
          <p:nvPr/>
        </p:nvSpPr>
        <p:spPr>
          <a:xfrm>
            <a:off x="1720014" y="5930746"/>
            <a:ext cx="104172" cy="827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9485334" y="4945328"/>
            <a:ext cx="2470299" cy="2056979"/>
            <a:chOff x="8651957" y="4945328"/>
            <a:chExt cx="2470299" cy="2056979"/>
          </a:xfrm>
        </p:grpSpPr>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b="20375"/>
            <a:stretch/>
          </p:blipFill>
          <p:spPr>
            <a:xfrm>
              <a:off x="8651957" y="5856672"/>
              <a:ext cx="1115868" cy="1001328"/>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b="20375"/>
            <a:stretch/>
          </p:blipFill>
          <p:spPr>
            <a:xfrm>
              <a:off x="10136934" y="5965077"/>
              <a:ext cx="985322" cy="884182"/>
            </a:xfrm>
            <a:prstGeom prst="rect">
              <a:avLst/>
            </a:prstGeom>
          </p:spPr>
        </p:pic>
        <p:pic>
          <p:nvPicPr>
            <p:cNvPr id="16" name="Picture 15"/>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9021066" y="4945328"/>
              <a:ext cx="1824769" cy="2056979"/>
            </a:xfrm>
            <a:prstGeom prst="rect">
              <a:avLst/>
            </a:prstGeom>
          </p:spPr>
        </p:pic>
      </p:grpSp>
      <p:sp>
        <p:nvSpPr>
          <p:cNvPr id="15" name="Rectangle 14"/>
          <p:cNvSpPr/>
          <p:nvPr/>
        </p:nvSpPr>
        <p:spPr>
          <a:xfrm>
            <a:off x="167561" y="100389"/>
            <a:ext cx="9061499" cy="553998"/>
          </a:xfrm>
          <a:prstGeom prst="rect">
            <a:avLst/>
          </a:prstGeom>
        </p:spPr>
        <p:txBody>
          <a:bodyPr wrap="square">
            <a:spAutoFit/>
          </a:bodyPr>
          <a:lstStyle/>
          <a:p>
            <a:pPr algn="just"/>
            <a:r>
              <a:rPr lang="en-US" sz="1000" i="1" dirty="0" smtClean="0">
                <a:solidFill>
                  <a:schemeClr val="bg1"/>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7010724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C2E40"/>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2088" y="208709"/>
            <a:ext cx="935806" cy="715851"/>
          </a:xfrm>
          <a:prstGeom prst="rect">
            <a:avLst/>
          </a:prstGeom>
        </p:spPr>
      </p:pic>
      <p:sp>
        <p:nvSpPr>
          <p:cNvPr id="26" name="Rectangle 25"/>
          <p:cNvSpPr/>
          <p:nvPr/>
        </p:nvSpPr>
        <p:spPr>
          <a:xfrm>
            <a:off x="1" y="1542645"/>
            <a:ext cx="3718560" cy="101597"/>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2208868" y="5043761"/>
            <a:ext cx="1824769" cy="2056979"/>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452" y="3329922"/>
            <a:ext cx="3336413" cy="3760987"/>
          </a:xfrm>
          <a:prstGeom prst="rect">
            <a:avLst/>
          </a:prstGeom>
        </p:spPr>
      </p:pic>
      <p:pic>
        <p:nvPicPr>
          <p:cNvPr id="31" name="Picture 30"/>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45916" y="5043761"/>
            <a:ext cx="1824769" cy="2056979"/>
          </a:xfrm>
          <a:prstGeom prst="rect">
            <a:avLst/>
          </a:prstGeom>
        </p:spPr>
      </p:pic>
      <p:sp>
        <p:nvSpPr>
          <p:cNvPr id="10" name="Rectangle 9"/>
          <p:cNvSpPr/>
          <p:nvPr/>
        </p:nvSpPr>
        <p:spPr>
          <a:xfrm>
            <a:off x="276452" y="1789763"/>
            <a:ext cx="3542676" cy="400110"/>
          </a:xfrm>
          <a:prstGeom prst="rect">
            <a:avLst/>
          </a:prstGeom>
        </p:spPr>
        <p:txBody>
          <a:bodyPr wrap="square">
            <a:spAutoFit/>
          </a:bodyPr>
          <a:lstStyle/>
          <a:p>
            <a:pPr algn="r"/>
            <a:r>
              <a:rPr lang="en-US" sz="2000" b="1" dirty="0" smtClean="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1 BEDROOM + 1WC</a:t>
            </a:r>
            <a:endParaRPr lang="en-US" sz="2000" b="1" dirty="0">
              <a:solidFill>
                <a:schemeClr val="bg1"/>
              </a:solidFill>
              <a:latin typeface="Times New Roman" panose="02020603050405020304" pitchFamily="18" charset="0"/>
              <a:ea typeface="Roboto Light" panose="02000000000000000000" pitchFamily="2" charset="0"/>
              <a:cs typeface="Times New Roman" panose="02020603050405020304" pitchFamily="18" charset="0"/>
            </a:endParaRPr>
          </a:p>
        </p:txBody>
      </p:sp>
      <p:sp>
        <p:nvSpPr>
          <p:cNvPr id="12" name="Rectangle 11"/>
          <p:cNvSpPr/>
          <p:nvPr/>
        </p:nvSpPr>
        <p:spPr>
          <a:xfrm>
            <a:off x="276452" y="6320882"/>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sp>
        <p:nvSpPr>
          <p:cNvPr id="14" name="TextBox 13"/>
          <p:cNvSpPr txBox="1"/>
          <p:nvPr/>
        </p:nvSpPr>
        <p:spPr>
          <a:xfrm>
            <a:off x="1287240" y="822334"/>
            <a:ext cx="2746397" cy="553998"/>
          </a:xfrm>
          <a:prstGeom prst="rect">
            <a:avLst/>
          </a:prstGeom>
          <a:noFill/>
        </p:spPr>
        <p:txBody>
          <a:bodyPr wrap="square" rtlCol="0">
            <a:spAutoFit/>
          </a:bodyPr>
          <a:lstStyle/>
          <a:p>
            <a:pPr algn="ctr"/>
            <a:r>
              <a:rPr lang="en-US" sz="3000" b="1"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DESIGN</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9143" y="924560"/>
            <a:ext cx="5931243" cy="4828032"/>
          </a:xfrm>
          <a:prstGeom prst="rect">
            <a:avLst/>
          </a:prstGeom>
        </p:spPr>
      </p:pic>
    </p:spTree>
    <p:extLst>
      <p:ext uri="{BB962C8B-B14F-4D97-AF65-F5344CB8AC3E}">
        <p14:creationId xmlns:p14="http://schemas.microsoft.com/office/powerpoint/2010/main" val="25416784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C2E40"/>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2088" y="208709"/>
            <a:ext cx="935806" cy="715851"/>
          </a:xfrm>
          <a:prstGeom prst="rect">
            <a:avLst/>
          </a:prstGeom>
        </p:spPr>
      </p:pic>
      <p:sp>
        <p:nvSpPr>
          <p:cNvPr id="26" name="Rectangle 25"/>
          <p:cNvSpPr/>
          <p:nvPr/>
        </p:nvSpPr>
        <p:spPr>
          <a:xfrm>
            <a:off x="4290080" y="0"/>
            <a:ext cx="3710159" cy="3495555"/>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85651" y="3691374"/>
            <a:ext cx="2719014" cy="646331"/>
          </a:xfrm>
          <a:prstGeom prst="rect">
            <a:avLst/>
          </a:prstGeom>
        </p:spPr>
        <p:txBody>
          <a:bodyPr wrap="none">
            <a:spAutoFit/>
          </a:bodyPr>
          <a:lstStyle/>
          <a:p>
            <a:pPr algn="ctr"/>
            <a:r>
              <a:rPr lang="en-US" sz="360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2 BEDROOM</a:t>
            </a:r>
            <a:endParaRPr lang="en-US" sz="36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5" name="TextBox 4"/>
          <p:cNvSpPr txBox="1"/>
          <p:nvPr/>
        </p:nvSpPr>
        <p:spPr>
          <a:xfrm>
            <a:off x="4290079" y="1787615"/>
            <a:ext cx="3710159" cy="1569660"/>
          </a:xfrm>
          <a:prstGeom prst="rect">
            <a:avLst/>
          </a:prstGeom>
          <a:noFill/>
        </p:spPr>
        <p:txBody>
          <a:bodyPr wrap="square" rtlCol="0">
            <a:spAutoFit/>
          </a:bodyPr>
          <a:lstStyle/>
          <a:p>
            <a:pPr algn="ctr"/>
            <a:r>
              <a:rPr lang="en-US" sz="4800" b="1" dirty="0" smtClean="0">
                <a:solidFill>
                  <a:schemeClr val="bg1"/>
                </a:solidFill>
                <a:latin typeface="Roboto" panose="02000000000000000000" pitchFamily="2" charset="0"/>
                <a:ea typeface="Roboto" panose="02000000000000000000" pitchFamily="2" charset="0"/>
                <a:cs typeface="Roboto" panose="02000000000000000000" pitchFamily="2" charset="0"/>
              </a:rPr>
              <a:t>DESIGN CONCEPT</a:t>
            </a:r>
          </a:p>
        </p:txBody>
      </p:sp>
      <p:pic>
        <p:nvPicPr>
          <p:cNvPr id="29" name="Picture 28"/>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2208868" y="5043761"/>
            <a:ext cx="1824769" cy="2056979"/>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452" y="3329922"/>
            <a:ext cx="3336413" cy="3760987"/>
          </a:xfrm>
          <a:prstGeom prst="rect">
            <a:avLst/>
          </a:prstGeom>
        </p:spPr>
      </p:pic>
      <p:pic>
        <p:nvPicPr>
          <p:cNvPr id="31" name="Picture 30"/>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45916" y="5043761"/>
            <a:ext cx="1824769" cy="2056979"/>
          </a:xfrm>
          <a:prstGeom prst="rect">
            <a:avLst/>
          </a:prstGeom>
        </p:spPr>
      </p:pic>
      <p:sp>
        <p:nvSpPr>
          <p:cNvPr id="11" name="Rectangle 10"/>
          <p:cNvSpPr/>
          <p:nvPr/>
        </p:nvSpPr>
        <p:spPr>
          <a:xfrm>
            <a:off x="276452" y="6320882"/>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spTree>
    <p:extLst>
      <p:ext uri="{BB962C8B-B14F-4D97-AF65-F5344CB8AC3E}">
        <p14:creationId xmlns:p14="http://schemas.microsoft.com/office/powerpoint/2010/main" val="10146301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C2E40"/>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2088" y="208709"/>
            <a:ext cx="935806" cy="715851"/>
          </a:xfrm>
          <a:prstGeom prst="rect">
            <a:avLst/>
          </a:prstGeom>
        </p:spPr>
      </p:pic>
      <p:sp>
        <p:nvSpPr>
          <p:cNvPr id="26" name="Rectangle 25"/>
          <p:cNvSpPr/>
          <p:nvPr/>
        </p:nvSpPr>
        <p:spPr>
          <a:xfrm>
            <a:off x="1" y="1176885"/>
            <a:ext cx="3718560" cy="101597"/>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32620" y="517722"/>
            <a:ext cx="3845262" cy="477054"/>
          </a:xfrm>
          <a:prstGeom prst="rect">
            <a:avLst/>
          </a:prstGeom>
          <a:noFill/>
        </p:spPr>
        <p:txBody>
          <a:bodyPr wrap="square" rtlCol="0">
            <a:spAutoFit/>
          </a:bodyPr>
          <a:lstStyle/>
          <a:p>
            <a:pPr algn="ctr"/>
            <a:r>
              <a:rPr lang="en-US" sz="2500" b="1"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TARGET CLIENT</a:t>
            </a:r>
          </a:p>
        </p:txBody>
      </p:sp>
      <p:pic>
        <p:nvPicPr>
          <p:cNvPr id="29" name="Picture 28"/>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2208868" y="5043761"/>
            <a:ext cx="1824769" cy="2056979"/>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452" y="3329922"/>
            <a:ext cx="3336413" cy="3760987"/>
          </a:xfrm>
          <a:prstGeom prst="rect">
            <a:avLst/>
          </a:prstGeom>
        </p:spPr>
      </p:pic>
      <p:pic>
        <p:nvPicPr>
          <p:cNvPr id="31" name="Picture 30"/>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45916" y="5043761"/>
            <a:ext cx="1824769" cy="2056979"/>
          </a:xfrm>
          <a:prstGeom prst="rect">
            <a:avLst/>
          </a:prstGeom>
        </p:spPr>
      </p:pic>
      <p:sp>
        <p:nvSpPr>
          <p:cNvPr id="11" name="Rectangle 10"/>
          <p:cNvSpPr/>
          <p:nvPr/>
        </p:nvSpPr>
        <p:spPr>
          <a:xfrm>
            <a:off x="939562" y="1362789"/>
            <a:ext cx="2778999" cy="400110"/>
          </a:xfrm>
          <a:prstGeom prst="rect">
            <a:avLst/>
          </a:prstGeom>
        </p:spPr>
        <p:txBody>
          <a:bodyPr wrap="square">
            <a:spAutoFit/>
          </a:bodyPr>
          <a:lstStyle/>
          <a:p>
            <a:pPr algn="r"/>
            <a:r>
              <a:rPr lang="en-US" sz="2000" dirty="0" smtClean="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Family with 1-2 </a:t>
            </a:r>
            <a:r>
              <a:rPr lang="en-US" sz="2000" dirty="0" err="1" smtClean="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childen</a:t>
            </a:r>
            <a:endParaRPr lang="en-US" sz="2000" dirty="0">
              <a:solidFill>
                <a:schemeClr val="bg1"/>
              </a:solidFill>
              <a:latin typeface="Times New Roman" panose="02020603050405020304" pitchFamily="18" charset="0"/>
              <a:ea typeface="Roboto Light" panose="02000000000000000000" pitchFamily="2" charset="0"/>
              <a:cs typeface="Times New Roman" panose="02020603050405020304" pitchFamily="18" charset="0"/>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10015"/>
          <a:stretch/>
        </p:blipFill>
        <p:spPr>
          <a:xfrm>
            <a:off x="7538757" y="4083761"/>
            <a:ext cx="2948446" cy="1988489"/>
          </a:xfrm>
          <a:prstGeom prst="rect">
            <a:avLst/>
          </a:prstGeom>
          <a:ln>
            <a:solidFill>
              <a:schemeClr val="bg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2482" y="566634"/>
            <a:ext cx="4876437" cy="3253498"/>
          </a:xfrm>
          <a:prstGeom prst="rect">
            <a:avLst/>
          </a:prstGeom>
          <a:ln>
            <a:solidFill>
              <a:schemeClr val="bg1"/>
            </a:solidFill>
          </a:ln>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7882" y="4083761"/>
            <a:ext cx="2982733" cy="1988489"/>
          </a:xfrm>
          <a:prstGeom prst="rect">
            <a:avLst/>
          </a:prstGeom>
          <a:ln>
            <a:solidFill>
              <a:schemeClr val="bg1"/>
            </a:solidFill>
          </a:ln>
        </p:spPr>
      </p:pic>
      <p:sp>
        <p:nvSpPr>
          <p:cNvPr id="14" name="Rectangle 13"/>
          <p:cNvSpPr/>
          <p:nvPr/>
        </p:nvSpPr>
        <p:spPr>
          <a:xfrm>
            <a:off x="276452" y="6320882"/>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spTree>
    <p:extLst>
      <p:ext uri="{BB962C8B-B14F-4D97-AF65-F5344CB8AC3E}">
        <p14:creationId xmlns:p14="http://schemas.microsoft.com/office/powerpoint/2010/main" val="25289307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C2E40"/>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2088" y="208709"/>
            <a:ext cx="935806" cy="715851"/>
          </a:xfrm>
          <a:prstGeom prst="rect">
            <a:avLst/>
          </a:prstGeom>
        </p:spPr>
      </p:pic>
      <p:sp>
        <p:nvSpPr>
          <p:cNvPr id="26" name="Rectangle 25"/>
          <p:cNvSpPr/>
          <p:nvPr/>
        </p:nvSpPr>
        <p:spPr>
          <a:xfrm>
            <a:off x="1" y="1613765"/>
            <a:ext cx="3718560" cy="101597"/>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87240" y="822334"/>
            <a:ext cx="2746397" cy="477054"/>
          </a:xfrm>
          <a:prstGeom prst="rect">
            <a:avLst/>
          </a:prstGeom>
          <a:noFill/>
        </p:spPr>
        <p:txBody>
          <a:bodyPr wrap="square" rtlCol="0">
            <a:spAutoFit/>
          </a:bodyPr>
          <a:lstStyle/>
          <a:p>
            <a:pPr algn="ctr"/>
            <a:r>
              <a:rPr lang="en-US" sz="2500" b="1"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DESIGN</a:t>
            </a:r>
          </a:p>
        </p:txBody>
      </p:sp>
      <p:pic>
        <p:nvPicPr>
          <p:cNvPr id="29" name="Picture 28"/>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2208868" y="5043761"/>
            <a:ext cx="1824769" cy="2056979"/>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452" y="3329922"/>
            <a:ext cx="3336413" cy="3760987"/>
          </a:xfrm>
          <a:prstGeom prst="rect">
            <a:avLst/>
          </a:prstGeom>
        </p:spPr>
      </p:pic>
      <p:pic>
        <p:nvPicPr>
          <p:cNvPr id="31" name="Picture 30"/>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45916" y="5043761"/>
            <a:ext cx="1824769" cy="2056979"/>
          </a:xfrm>
          <a:prstGeom prst="rect">
            <a:avLst/>
          </a:prstGeom>
        </p:spPr>
      </p:pic>
      <p:sp>
        <p:nvSpPr>
          <p:cNvPr id="12" name="Rectangle 11"/>
          <p:cNvSpPr/>
          <p:nvPr/>
        </p:nvSpPr>
        <p:spPr>
          <a:xfrm>
            <a:off x="276452" y="1789763"/>
            <a:ext cx="3542676" cy="400110"/>
          </a:xfrm>
          <a:prstGeom prst="rect">
            <a:avLst/>
          </a:prstGeom>
        </p:spPr>
        <p:txBody>
          <a:bodyPr wrap="square">
            <a:spAutoFit/>
          </a:bodyPr>
          <a:lstStyle/>
          <a:p>
            <a:pPr algn="r"/>
            <a:r>
              <a:rPr lang="en-US" sz="2000" dirty="0" smtClean="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2 BEDROOM +1WC</a:t>
            </a:r>
            <a:endParaRPr lang="en-US" sz="2000" dirty="0">
              <a:solidFill>
                <a:schemeClr val="bg1"/>
              </a:solidFill>
              <a:latin typeface="Times New Roman" panose="02020603050405020304" pitchFamily="18" charset="0"/>
              <a:ea typeface="Roboto Light" panose="02000000000000000000" pitchFamily="2" charset="0"/>
              <a:cs typeface="Times New Roman" panose="02020603050405020304" pitchFamily="18" charset="0"/>
            </a:endParaRPr>
          </a:p>
        </p:txBody>
      </p:sp>
      <p:sp>
        <p:nvSpPr>
          <p:cNvPr id="14" name="Rectangle 13"/>
          <p:cNvSpPr/>
          <p:nvPr/>
        </p:nvSpPr>
        <p:spPr>
          <a:xfrm>
            <a:off x="276452" y="6320882"/>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8448" y="822334"/>
            <a:ext cx="6263640" cy="515112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2909" y="822334"/>
            <a:ext cx="3308592" cy="3571461"/>
          </a:xfrm>
          <a:prstGeom prst="rect">
            <a:avLst/>
          </a:prstGeom>
        </p:spPr>
      </p:pic>
    </p:spTree>
    <p:extLst>
      <p:ext uri="{BB962C8B-B14F-4D97-AF65-F5344CB8AC3E}">
        <p14:creationId xmlns:p14="http://schemas.microsoft.com/office/powerpoint/2010/main" val="18765997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C2E40"/>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2088" y="208709"/>
            <a:ext cx="935806" cy="715851"/>
          </a:xfrm>
          <a:prstGeom prst="rect">
            <a:avLst/>
          </a:prstGeom>
        </p:spPr>
      </p:pic>
      <p:sp>
        <p:nvSpPr>
          <p:cNvPr id="26" name="Rectangle 25"/>
          <p:cNvSpPr/>
          <p:nvPr/>
        </p:nvSpPr>
        <p:spPr>
          <a:xfrm>
            <a:off x="1" y="1613765"/>
            <a:ext cx="3718560" cy="101597"/>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2208868" y="5043761"/>
            <a:ext cx="1824769" cy="2056979"/>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452" y="3329922"/>
            <a:ext cx="3336413" cy="3760987"/>
          </a:xfrm>
          <a:prstGeom prst="rect">
            <a:avLst/>
          </a:prstGeom>
        </p:spPr>
      </p:pic>
      <p:pic>
        <p:nvPicPr>
          <p:cNvPr id="31" name="Picture 30"/>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45916" y="5043761"/>
            <a:ext cx="1824769" cy="2056979"/>
          </a:xfrm>
          <a:prstGeom prst="rect">
            <a:avLst/>
          </a:prstGeom>
        </p:spPr>
      </p:pic>
      <p:sp>
        <p:nvSpPr>
          <p:cNvPr id="10" name="Rectangle 9"/>
          <p:cNvSpPr/>
          <p:nvPr/>
        </p:nvSpPr>
        <p:spPr>
          <a:xfrm>
            <a:off x="276452" y="1789763"/>
            <a:ext cx="3542676" cy="400110"/>
          </a:xfrm>
          <a:prstGeom prst="rect">
            <a:avLst/>
          </a:prstGeom>
        </p:spPr>
        <p:txBody>
          <a:bodyPr wrap="square">
            <a:spAutoFit/>
          </a:bodyPr>
          <a:lstStyle/>
          <a:p>
            <a:pPr algn="r"/>
            <a:r>
              <a:rPr lang="en-US" sz="2000" dirty="0" smtClean="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2 BEDROOM + 2WC</a:t>
            </a:r>
            <a:endParaRPr lang="en-US" sz="2000" dirty="0">
              <a:solidFill>
                <a:schemeClr val="bg1"/>
              </a:solidFill>
              <a:latin typeface="Times New Roman" panose="02020603050405020304" pitchFamily="18" charset="0"/>
              <a:ea typeface="Roboto Light" panose="02000000000000000000" pitchFamily="2" charset="0"/>
              <a:cs typeface="Times New Roman" panose="02020603050405020304" pitchFamily="18" charset="0"/>
            </a:endParaRPr>
          </a:p>
        </p:txBody>
      </p:sp>
      <p:sp>
        <p:nvSpPr>
          <p:cNvPr id="12" name="Rectangle 11"/>
          <p:cNvSpPr/>
          <p:nvPr/>
        </p:nvSpPr>
        <p:spPr>
          <a:xfrm>
            <a:off x="276452" y="6320882"/>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sp>
        <p:nvSpPr>
          <p:cNvPr id="14" name="TextBox 13"/>
          <p:cNvSpPr txBox="1"/>
          <p:nvPr/>
        </p:nvSpPr>
        <p:spPr>
          <a:xfrm>
            <a:off x="1287240" y="822334"/>
            <a:ext cx="2746397" cy="477054"/>
          </a:xfrm>
          <a:prstGeom prst="rect">
            <a:avLst/>
          </a:prstGeom>
          <a:noFill/>
        </p:spPr>
        <p:txBody>
          <a:bodyPr wrap="square" rtlCol="0">
            <a:spAutoFit/>
          </a:bodyPr>
          <a:lstStyle/>
          <a:p>
            <a:pPr algn="ctr"/>
            <a:r>
              <a:rPr lang="en-US" sz="2500" b="1"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DESIGN</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9143" y="822334"/>
            <a:ext cx="6238672" cy="5151120"/>
          </a:xfrm>
          <a:prstGeom prst="rect">
            <a:avLst/>
          </a:prstGeom>
        </p:spPr>
      </p:pic>
    </p:spTree>
    <p:extLst>
      <p:ext uri="{BB962C8B-B14F-4D97-AF65-F5344CB8AC3E}">
        <p14:creationId xmlns:p14="http://schemas.microsoft.com/office/powerpoint/2010/main" val="34986727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C2E40"/>
        </a:solidFill>
        <a:effectLst/>
      </p:bgPr>
    </p:bg>
    <p:spTree>
      <p:nvGrpSpPr>
        <p:cNvPr id="1" name=""/>
        <p:cNvGrpSpPr/>
        <p:nvPr/>
      </p:nvGrpSpPr>
      <p:grpSpPr>
        <a:xfrm>
          <a:off x="0" y="0"/>
          <a:ext cx="0" cy="0"/>
          <a:chOff x="0" y="0"/>
          <a:chExt cx="0" cy="0"/>
        </a:xfrm>
      </p:grpSpPr>
      <p:sp>
        <p:nvSpPr>
          <p:cNvPr id="17" name="Rectangle 16"/>
          <p:cNvSpPr/>
          <p:nvPr/>
        </p:nvSpPr>
        <p:spPr>
          <a:xfrm>
            <a:off x="10765735" y="6031611"/>
            <a:ext cx="1148512" cy="52086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LOGO ĐẠI LÝ</a:t>
            </a:r>
            <a:endParaRPr lang="en-US" sz="1400" dirty="0">
              <a:solidFill>
                <a:schemeClr val="bg1"/>
              </a:solidFill>
            </a:endParaRP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2088" y="208709"/>
            <a:ext cx="935806" cy="715851"/>
          </a:xfrm>
          <a:prstGeom prst="rect">
            <a:avLst/>
          </a:prstGeom>
        </p:spPr>
      </p:pic>
      <p:sp>
        <p:nvSpPr>
          <p:cNvPr id="26" name="Rectangle 25"/>
          <p:cNvSpPr/>
          <p:nvPr/>
        </p:nvSpPr>
        <p:spPr>
          <a:xfrm>
            <a:off x="4290080" y="0"/>
            <a:ext cx="3710159" cy="3495555"/>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29547" y="3691374"/>
            <a:ext cx="2831224" cy="646331"/>
          </a:xfrm>
          <a:prstGeom prst="rect">
            <a:avLst/>
          </a:prstGeom>
        </p:spPr>
        <p:txBody>
          <a:bodyPr wrap="none">
            <a:spAutoFit/>
          </a:bodyPr>
          <a:lstStyle/>
          <a:p>
            <a:pPr algn="ctr"/>
            <a:r>
              <a:rPr lang="en-US" sz="360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rPr>
              <a:t>3 BEDROOM </a:t>
            </a:r>
            <a:endParaRPr lang="en-US" sz="36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5" name="TextBox 4"/>
          <p:cNvSpPr txBox="1"/>
          <p:nvPr/>
        </p:nvSpPr>
        <p:spPr>
          <a:xfrm>
            <a:off x="4290079" y="1787615"/>
            <a:ext cx="3710159" cy="1569660"/>
          </a:xfrm>
          <a:prstGeom prst="rect">
            <a:avLst/>
          </a:prstGeom>
          <a:noFill/>
        </p:spPr>
        <p:txBody>
          <a:bodyPr wrap="square" rtlCol="0">
            <a:spAutoFit/>
          </a:bodyPr>
          <a:lstStyle/>
          <a:p>
            <a:pPr algn="ctr"/>
            <a:r>
              <a:rPr lang="en-US" sz="4800" b="1" dirty="0" smtClean="0">
                <a:solidFill>
                  <a:schemeClr val="bg1"/>
                </a:solidFill>
                <a:latin typeface="Roboto" panose="02000000000000000000" pitchFamily="2" charset="0"/>
                <a:ea typeface="Roboto" panose="02000000000000000000" pitchFamily="2" charset="0"/>
                <a:cs typeface="Roboto" panose="02000000000000000000" pitchFamily="2" charset="0"/>
              </a:rPr>
              <a:t>DESIGN CONCEPT</a:t>
            </a:r>
          </a:p>
        </p:txBody>
      </p:sp>
      <p:pic>
        <p:nvPicPr>
          <p:cNvPr id="29" name="Picture 28"/>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2208868" y="5043761"/>
            <a:ext cx="1824769" cy="2056979"/>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452" y="3329922"/>
            <a:ext cx="3336413" cy="3760987"/>
          </a:xfrm>
          <a:prstGeom prst="rect">
            <a:avLst/>
          </a:prstGeom>
        </p:spPr>
      </p:pic>
      <p:pic>
        <p:nvPicPr>
          <p:cNvPr id="31" name="Picture 30"/>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45916" y="5043761"/>
            <a:ext cx="1824769" cy="2056979"/>
          </a:xfrm>
          <a:prstGeom prst="rect">
            <a:avLst/>
          </a:prstGeom>
        </p:spPr>
      </p:pic>
      <p:sp>
        <p:nvSpPr>
          <p:cNvPr id="11" name="Rectangle 10"/>
          <p:cNvSpPr/>
          <p:nvPr/>
        </p:nvSpPr>
        <p:spPr>
          <a:xfrm>
            <a:off x="276452" y="6320882"/>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spTree>
    <p:extLst>
      <p:ext uri="{BB962C8B-B14F-4D97-AF65-F5344CB8AC3E}">
        <p14:creationId xmlns:p14="http://schemas.microsoft.com/office/powerpoint/2010/main" val="31731537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C2E40"/>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2088" y="208709"/>
            <a:ext cx="935806" cy="715851"/>
          </a:xfrm>
          <a:prstGeom prst="rect">
            <a:avLst/>
          </a:prstGeom>
        </p:spPr>
      </p:pic>
      <p:sp>
        <p:nvSpPr>
          <p:cNvPr id="26" name="Rectangle 25"/>
          <p:cNvSpPr/>
          <p:nvPr/>
        </p:nvSpPr>
        <p:spPr>
          <a:xfrm>
            <a:off x="1" y="1176885"/>
            <a:ext cx="3718560" cy="101597"/>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76295" y="555500"/>
            <a:ext cx="3705532" cy="477054"/>
          </a:xfrm>
          <a:prstGeom prst="rect">
            <a:avLst/>
          </a:prstGeom>
          <a:noFill/>
        </p:spPr>
        <p:txBody>
          <a:bodyPr wrap="square" rtlCol="0">
            <a:spAutoFit/>
          </a:bodyPr>
          <a:lstStyle/>
          <a:p>
            <a:pPr algn="ctr"/>
            <a:r>
              <a:rPr lang="en-US" sz="2500" b="1"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TARGET CLIENT</a:t>
            </a:r>
          </a:p>
        </p:txBody>
      </p:sp>
      <p:pic>
        <p:nvPicPr>
          <p:cNvPr id="29" name="Picture 28"/>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2208868" y="5043761"/>
            <a:ext cx="1824769" cy="2056979"/>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452" y="3329922"/>
            <a:ext cx="3336413" cy="3760987"/>
          </a:xfrm>
          <a:prstGeom prst="rect">
            <a:avLst/>
          </a:prstGeom>
        </p:spPr>
      </p:pic>
      <p:pic>
        <p:nvPicPr>
          <p:cNvPr id="31" name="Picture 30"/>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45916" y="5043761"/>
            <a:ext cx="1824769" cy="2056979"/>
          </a:xfrm>
          <a:prstGeom prst="rect">
            <a:avLst/>
          </a:prstGeom>
        </p:spPr>
      </p:pic>
      <p:sp>
        <p:nvSpPr>
          <p:cNvPr id="11" name="Rectangle 10"/>
          <p:cNvSpPr/>
          <p:nvPr/>
        </p:nvSpPr>
        <p:spPr>
          <a:xfrm>
            <a:off x="939562" y="1362789"/>
            <a:ext cx="2778999" cy="657103"/>
          </a:xfrm>
          <a:prstGeom prst="rect">
            <a:avLst/>
          </a:prstGeom>
        </p:spPr>
        <p:txBody>
          <a:bodyPr wrap="square">
            <a:spAutoFit/>
          </a:bodyPr>
          <a:lstStyle/>
          <a:p>
            <a:pPr marL="12700">
              <a:lnSpc>
                <a:spcPts val="2125"/>
              </a:lnSpc>
              <a:spcBef>
                <a:spcPts val="106"/>
              </a:spcBef>
            </a:pPr>
            <a:r>
              <a:rPr lang="en-US" sz="2000" dirty="0">
                <a:solidFill>
                  <a:srgbClr val="FFFFFF"/>
                </a:solidFill>
                <a:latin typeface="Times New Roman"/>
                <a:cs typeface="Times New Roman"/>
              </a:rPr>
              <a:t>Family</a:t>
            </a:r>
            <a:r>
              <a:rPr lang="en-US" sz="2000" spc="186" dirty="0">
                <a:solidFill>
                  <a:srgbClr val="FFFFFF"/>
                </a:solidFill>
                <a:latin typeface="Times New Roman"/>
                <a:cs typeface="Times New Roman"/>
              </a:rPr>
              <a:t> </a:t>
            </a:r>
            <a:r>
              <a:rPr lang="en-US" sz="2000" dirty="0">
                <a:solidFill>
                  <a:srgbClr val="FFFFFF"/>
                </a:solidFill>
                <a:latin typeface="Times New Roman"/>
                <a:cs typeface="Times New Roman"/>
              </a:rPr>
              <a:t>of</a:t>
            </a:r>
            <a:r>
              <a:rPr lang="en-US" sz="2000" spc="89" dirty="0">
                <a:solidFill>
                  <a:srgbClr val="FFFFFF"/>
                </a:solidFill>
                <a:latin typeface="Times New Roman"/>
                <a:cs typeface="Times New Roman"/>
              </a:rPr>
              <a:t> </a:t>
            </a:r>
            <a:r>
              <a:rPr lang="en-US" sz="2000" dirty="0">
                <a:solidFill>
                  <a:srgbClr val="FFFFFF"/>
                </a:solidFill>
                <a:latin typeface="Times New Roman"/>
                <a:cs typeface="Times New Roman"/>
              </a:rPr>
              <a:t>3</a:t>
            </a:r>
            <a:r>
              <a:rPr lang="en-US" sz="2000" spc="100" dirty="0">
                <a:solidFill>
                  <a:srgbClr val="FFFFFF"/>
                </a:solidFill>
                <a:latin typeface="Times New Roman"/>
                <a:cs typeface="Times New Roman"/>
              </a:rPr>
              <a:t> </a:t>
            </a:r>
            <a:r>
              <a:rPr lang="en-US" sz="2000" dirty="0">
                <a:solidFill>
                  <a:srgbClr val="FFFFFF"/>
                </a:solidFill>
                <a:latin typeface="Times New Roman"/>
                <a:cs typeface="Times New Roman"/>
              </a:rPr>
              <a:t>generatio</a:t>
            </a:r>
            <a:r>
              <a:rPr lang="en-US" sz="2000" spc="-9" dirty="0">
                <a:solidFill>
                  <a:srgbClr val="FFFFFF"/>
                </a:solidFill>
                <a:latin typeface="Times New Roman"/>
                <a:cs typeface="Times New Roman"/>
              </a:rPr>
              <a:t>n</a:t>
            </a:r>
            <a:r>
              <a:rPr lang="en-US" sz="2000" dirty="0">
                <a:solidFill>
                  <a:srgbClr val="FFFFFF"/>
                </a:solidFill>
                <a:latin typeface="Times New Roman"/>
                <a:cs typeface="Times New Roman"/>
              </a:rPr>
              <a:t>s</a:t>
            </a:r>
            <a:endParaRPr lang="en-US" sz="2000" dirty="0">
              <a:latin typeface="Times New Roman"/>
              <a:cs typeface="Times New Roman"/>
            </a:endParaRPr>
          </a:p>
          <a:p>
            <a:pPr marL="12700" marR="38176">
              <a:lnSpc>
                <a:spcPct val="95825"/>
              </a:lnSpc>
            </a:pPr>
            <a:r>
              <a:rPr lang="en-US" sz="2000" dirty="0">
                <a:solidFill>
                  <a:srgbClr val="FFFFFF"/>
                </a:solidFill>
                <a:latin typeface="Times New Roman"/>
                <a:cs typeface="Times New Roman"/>
              </a:rPr>
              <a:t>Mul</a:t>
            </a:r>
            <a:r>
              <a:rPr lang="en-US" sz="2000" spc="-4" dirty="0">
                <a:solidFill>
                  <a:srgbClr val="FFFFFF"/>
                </a:solidFill>
                <a:latin typeface="Times New Roman"/>
                <a:cs typeface="Times New Roman"/>
              </a:rPr>
              <a:t>t</a:t>
            </a:r>
            <a:r>
              <a:rPr lang="en-US" sz="2000" dirty="0">
                <a:solidFill>
                  <a:srgbClr val="FFFFFF"/>
                </a:solidFill>
                <a:latin typeface="Times New Roman"/>
                <a:cs typeface="Times New Roman"/>
              </a:rPr>
              <a:t>i-</a:t>
            </a:r>
            <a:r>
              <a:rPr lang="en-US" sz="2000" spc="4" dirty="0">
                <a:solidFill>
                  <a:srgbClr val="FFFFFF"/>
                </a:solidFill>
                <a:latin typeface="Times New Roman"/>
                <a:cs typeface="Times New Roman"/>
              </a:rPr>
              <a:t>c</a:t>
            </a:r>
            <a:r>
              <a:rPr lang="en-US" sz="2000" dirty="0">
                <a:solidFill>
                  <a:srgbClr val="FFFFFF"/>
                </a:solidFill>
                <a:latin typeface="Times New Roman"/>
                <a:cs typeface="Times New Roman"/>
              </a:rPr>
              <a:t>hild</a:t>
            </a:r>
            <a:r>
              <a:rPr lang="en-US" sz="2000" spc="-54" dirty="0">
                <a:solidFill>
                  <a:srgbClr val="FFFFFF"/>
                </a:solidFill>
                <a:latin typeface="Times New Roman"/>
                <a:cs typeface="Times New Roman"/>
              </a:rPr>
              <a:t> </a:t>
            </a:r>
            <a:r>
              <a:rPr lang="en-US" sz="2000" dirty="0">
                <a:solidFill>
                  <a:srgbClr val="FFFFFF"/>
                </a:solidFill>
                <a:latin typeface="Times New Roman"/>
                <a:cs typeface="Times New Roman"/>
              </a:rPr>
              <a:t>fam</a:t>
            </a:r>
            <a:r>
              <a:rPr lang="en-US" sz="2000" spc="4" dirty="0">
                <a:solidFill>
                  <a:srgbClr val="FFFFFF"/>
                </a:solidFill>
                <a:latin typeface="Times New Roman"/>
                <a:cs typeface="Times New Roman"/>
              </a:rPr>
              <a:t>i</a:t>
            </a:r>
            <a:r>
              <a:rPr lang="en-US" sz="2000" dirty="0">
                <a:solidFill>
                  <a:srgbClr val="FFFFFF"/>
                </a:solidFill>
                <a:latin typeface="Times New Roman"/>
                <a:cs typeface="Times New Roman"/>
              </a:rPr>
              <a:t>lies</a:t>
            </a:r>
            <a:endParaRPr lang="en-US" sz="2000" dirty="0">
              <a:latin typeface="Times New Roman"/>
              <a:cs typeface="Times New Roman"/>
            </a:endParaRPr>
          </a:p>
        </p:txBody>
      </p:sp>
      <p:pic>
        <p:nvPicPr>
          <p:cNvPr id="3074"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0461" y="495903"/>
            <a:ext cx="5659609" cy="339576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076" name="Picture 4" descr="Related imag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0222" b="10286"/>
          <a:stretch/>
        </p:blipFill>
        <p:spPr bwMode="auto">
          <a:xfrm>
            <a:off x="5453165" y="4214735"/>
            <a:ext cx="4446905" cy="199136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276452" y="6320882"/>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spTree>
    <p:extLst>
      <p:ext uri="{BB962C8B-B14F-4D97-AF65-F5344CB8AC3E}">
        <p14:creationId xmlns:p14="http://schemas.microsoft.com/office/powerpoint/2010/main" val="2062401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C2E40"/>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2088" y="208709"/>
            <a:ext cx="935806" cy="715851"/>
          </a:xfrm>
          <a:prstGeom prst="rect">
            <a:avLst/>
          </a:prstGeom>
        </p:spPr>
      </p:pic>
      <p:sp>
        <p:nvSpPr>
          <p:cNvPr id="26" name="Rectangle 25"/>
          <p:cNvSpPr/>
          <p:nvPr/>
        </p:nvSpPr>
        <p:spPr>
          <a:xfrm>
            <a:off x="1" y="1613765"/>
            <a:ext cx="3718560" cy="101597"/>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2208868" y="5043761"/>
            <a:ext cx="1824769" cy="2056979"/>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452" y="3329922"/>
            <a:ext cx="3336413" cy="3760987"/>
          </a:xfrm>
          <a:prstGeom prst="rect">
            <a:avLst/>
          </a:prstGeom>
        </p:spPr>
      </p:pic>
      <p:pic>
        <p:nvPicPr>
          <p:cNvPr id="31" name="Picture 30"/>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45916" y="5043761"/>
            <a:ext cx="1824769" cy="2056979"/>
          </a:xfrm>
          <a:prstGeom prst="rect">
            <a:avLst/>
          </a:prstGeom>
        </p:spPr>
      </p:pic>
      <p:sp>
        <p:nvSpPr>
          <p:cNvPr id="10" name="Rectangle 9"/>
          <p:cNvSpPr/>
          <p:nvPr/>
        </p:nvSpPr>
        <p:spPr>
          <a:xfrm>
            <a:off x="276452" y="1789763"/>
            <a:ext cx="3542676" cy="400110"/>
          </a:xfrm>
          <a:prstGeom prst="rect">
            <a:avLst/>
          </a:prstGeom>
        </p:spPr>
        <p:txBody>
          <a:bodyPr wrap="square">
            <a:spAutoFit/>
          </a:bodyPr>
          <a:lstStyle/>
          <a:p>
            <a:pPr algn="r"/>
            <a:r>
              <a:rPr lang="en-US" sz="2000" dirty="0" smtClean="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3 BEDROOM </a:t>
            </a:r>
            <a:endParaRPr lang="en-US" sz="2000" dirty="0">
              <a:solidFill>
                <a:schemeClr val="bg1"/>
              </a:solidFill>
              <a:latin typeface="Times New Roman" panose="02020603050405020304" pitchFamily="18" charset="0"/>
              <a:ea typeface="Roboto Light" panose="02000000000000000000" pitchFamily="2" charset="0"/>
              <a:cs typeface="Times New Roman" panose="02020603050405020304" pitchFamily="18" charset="0"/>
            </a:endParaRPr>
          </a:p>
        </p:txBody>
      </p:sp>
      <p:sp>
        <p:nvSpPr>
          <p:cNvPr id="12" name="Rectangle 11"/>
          <p:cNvSpPr/>
          <p:nvPr/>
        </p:nvSpPr>
        <p:spPr>
          <a:xfrm>
            <a:off x="276452" y="6320882"/>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sp>
        <p:nvSpPr>
          <p:cNvPr id="14" name="TextBox 13"/>
          <p:cNvSpPr txBox="1"/>
          <p:nvPr/>
        </p:nvSpPr>
        <p:spPr>
          <a:xfrm>
            <a:off x="1439640" y="974734"/>
            <a:ext cx="2746397" cy="477054"/>
          </a:xfrm>
          <a:prstGeom prst="rect">
            <a:avLst/>
          </a:prstGeom>
          <a:noFill/>
        </p:spPr>
        <p:txBody>
          <a:bodyPr wrap="square" rtlCol="0">
            <a:spAutoFit/>
          </a:bodyPr>
          <a:lstStyle/>
          <a:p>
            <a:pPr algn="ctr"/>
            <a:r>
              <a:rPr lang="en-US" sz="2500" b="1"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DESIGN</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8576" y="945514"/>
            <a:ext cx="6263640" cy="5126736"/>
          </a:xfrm>
          <a:prstGeom prst="rect">
            <a:avLst/>
          </a:prstGeom>
        </p:spPr>
      </p:pic>
    </p:spTree>
    <p:extLst>
      <p:ext uri="{BB962C8B-B14F-4D97-AF65-F5344CB8AC3E}">
        <p14:creationId xmlns:p14="http://schemas.microsoft.com/office/powerpoint/2010/main" val="1980491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oup 116"/>
          <p:cNvGrpSpPr/>
          <p:nvPr/>
        </p:nvGrpSpPr>
        <p:grpSpPr>
          <a:xfrm>
            <a:off x="9252404" y="0"/>
            <a:ext cx="2939596" cy="7122379"/>
            <a:chOff x="9252404" y="0"/>
            <a:chExt cx="2939596" cy="7122379"/>
          </a:xfrm>
        </p:grpSpPr>
        <p:sp>
          <p:nvSpPr>
            <p:cNvPr id="118" name="Rectangle 117"/>
            <p:cNvSpPr/>
            <p:nvPr/>
          </p:nvSpPr>
          <p:spPr>
            <a:xfrm>
              <a:off x="9956800" y="0"/>
              <a:ext cx="2235200" cy="6858000"/>
            </a:xfrm>
            <a:prstGeom prst="rect">
              <a:avLst/>
            </a:prstGeom>
            <a:pattFill prst="smConfetti">
              <a:fgClr>
                <a:srgbClr val="2EB36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9" name="Picture 118"/>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b="62816"/>
            <a:stretch/>
          </p:blipFill>
          <p:spPr>
            <a:xfrm rot="16200000">
              <a:off x="7215659" y="2146038"/>
              <a:ext cx="7013086" cy="2939596"/>
            </a:xfrm>
            <a:prstGeom prst="rect">
              <a:avLst/>
            </a:prstGeom>
          </p:spPr>
        </p:pic>
      </p:grpSp>
      <p:sp>
        <p:nvSpPr>
          <p:cNvPr id="5" name="TextBox 4"/>
          <p:cNvSpPr txBox="1"/>
          <p:nvPr/>
        </p:nvSpPr>
        <p:spPr>
          <a:xfrm>
            <a:off x="1479994" y="170753"/>
            <a:ext cx="7213840" cy="707886"/>
          </a:xfrm>
          <a:prstGeom prst="rect">
            <a:avLst/>
          </a:prstGeom>
          <a:noFill/>
        </p:spPr>
        <p:txBody>
          <a:bodyPr wrap="square" rtlCol="0">
            <a:spAutoFit/>
          </a:bodyPr>
          <a:lstStyle/>
          <a:p>
            <a:r>
              <a:rPr lang="en-US" sz="4000" b="1" dirty="0" smtClean="0">
                <a:solidFill>
                  <a:srgbClr val="2EB368"/>
                </a:solidFill>
                <a:latin typeface="Roboto" panose="02000000000000000000" pitchFamily="2" charset="0"/>
                <a:ea typeface="Roboto" panose="02000000000000000000" pitchFamily="2" charset="0"/>
                <a:cs typeface="Roboto" panose="02000000000000000000" pitchFamily="2" charset="0"/>
              </a:rPr>
              <a:t>CONNECTIVITY</a:t>
            </a:r>
            <a:endParaRPr lang="en-US" sz="4000" b="1" dirty="0">
              <a:solidFill>
                <a:srgbClr val="2EB368"/>
              </a:solidFill>
              <a:latin typeface="Roboto" panose="02000000000000000000" pitchFamily="2" charset="0"/>
              <a:ea typeface="Roboto" panose="02000000000000000000" pitchFamily="2" charset="0"/>
              <a:cs typeface="Roboto" panose="02000000000000000000" pitchFamily="2"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00716" y="109292"/>
            <a:ext cx="988299" cy="756007"/>
          </a:xfrm>
          <a:prstGeom prst="rect">
            <a:avLst/>
          </a:prstGeom>
        </p:spPr>
      </p:pic>
      <p:grpSp>
        <p:nvGrpSpPr>
          <p:cNvPr id="111" name="Group 110"/>
          <p:cNvGrpSpPr/>
          <p:nvPr/>
        </p:nvGrpSpPr>
        <p:grpSpPr>
          <a:xfrm>
            <a:off x="1437302" y="933225"/>
            <a:ext cx="8569307" cy="5352262"/>
            <a:chOff x="1437302" y="1027501"/>
            <a:chExt cx="8569307" cy="5352262"/>
          </a:xfrm>
        </p:grpSpPr>
        <p:sp>
          <p:nvSpPr>
            <p:cNvPr id="28" name="TextBox 27"/>
            <p:cNvSpPr txBox="1"/>
            <p:nvPr/>
          </p:nvSpPr>
          <p:spPr>
            <a:xfrm>
              <a:off x="7373989" y="3920036"/>
              <a:ext cx="2207126" cy="369332"/>
            </a:xfrm>
            <a:prstGeom prst="rect">
              <a:avLst/>
            </a:prstGeom>
            <a:noFill/>
          </p:spPr>
          <p:txBody>
            <a:bodyPr wrap="square" rtlCol="0">
              <a:spAutoFit/>
            </a:bodyPr>
            <a:lstStyle/>
            <a:p>
              <a:r>
                <a:rPr lang="en-US" b="1" dirty="0" smtClean="0">
                  <a:solidFill>
                    <a:srgbClr val="0C2E40"/>
                  </a:solidFill>
                  <a:latin typeface="Roboto" panose="02000000000000000000" pitchFamily="2" charset="0"/>
                  <a:ea typeface="Roboto" panose="02000000000000000000" pitchFamily="2" charset="0"/>
                  <a:cs typeface="Roboto" panose="02000000000000000000" pitchFamily="2" charset="0"/>
                </a:rPr>
                <a:t>BIEN HOA CITY</a:t>
              </a:r>
              <a:endParaRPr lang="en-US" b="1" dirty="0">
                <a:solidFill>
                  <a:srgbClr val="0C2E40"/>
                </a:solidFill>
                <a:latin typeface="Roboto" panose="02000000000000000000" pitchFamily="2" charset="0"/>
                <a:ea typeface="Roboto" panose="02000000000000000000" pitchFamily="2" charset="0"/>
                <a:cs typeface="Roboto" panose="02000000000000000000" pitchFamily="2" charset="0"/>
              </a:endParaRPr>
            </a:p>
          </p:txBody>
        </p:sp>
        <p:sp>
          <p:nvSpPr>
            <p:cNvPr id="38" name="TextBox 37"/>
            <p:cNvSpPr txBox="1"/>
            <p:nvPr/>
          </p:nvSpPr>
          <p:spPr>
            <a:xfrm>
              <a:off x="9086410" y="3920036"/>
              <a:ext cx="920199" cy="369332"/>
            </a:xfrm>
            <a:prstGeom prst="rect">
              <a:avLst/>
            </a:prstGeom>
            <a:noFill/>
          </p:spPr>
          <p:txBody>
            <a:bodyPr wrap="square" rtlCol="0">
              <a:spAutoFit/>
            </a:bodyPr>
            <a:lstStyle/>
            <a:p>
              <a:pPr algn="ctr"/>
              <a:r>
                <a:rPr lang="en-US" dirty="0" smtClean="0">
                  <a:solidFill>
                    <a:srgbClr val="0C2E40"/>
                  </a:solidFill>
                  <a:latin typeface="Times New Roman" panose="02020603050405020304" pitchFamily="18" charset="0"/>
                  <a:ea typeface="Roboto" panose="02000000000000000000" pitchFamily="2" charset="0"/>
                  <a:cs typeface="Times New Roman" panose="02020603050405020304" pitchFamily="18" charset="0"/>
                </a:rPr>
                <a:t>18 km</a:t>
              </a:r>
              <a:endParaRPr lang="en-US" dirty="0">
                <a:solidFill>
                  <a:srgbClr val="0C2E40"/>
                </a:solidFill>
                <a:latin typeface="Times New Roman" panose="02020603050405020304" pitchFamily="18" charset="0"/>
                <a:ea typeface="Roboto" panose="02000000000000000000" pitchFamily="2" charset="0"/>
                <a:cs typeface="Times New Roman" panose="02020603050405020304" pitchFamily="18" charset="0"/>
              </a:endParaRPr>
            </a:p>
          </p:txBody>
        </p:sp>
        <p:pic>
          <p:nvPicPr>
            <p:cNvPr id="1026" name="Picture 2" descr="Image result for quáº­n 9"/>
            <p:cNvPicPr>
              <a:picLocks noChangeAspect="1" noChangeArrowheads="1"/>
            </p:cNvPicPr>
            <p:nvPr/>
          </p:nvPicPr>
          <p:blipFill rotWithShape="1">
            <a:blip r:embed="rId4">
              <a:extLst>
                <a:ext uri="{28A0092B-C50C-407E-A947-70E740481C1C}">
                  <a14:useLocalDpi xmlns:a14="http://schemas.microsoft.com/office/drawing/2010/main" val="0"/>
                </a:ext>
              </a:extLst>
            </a:blip>
            <a:srcRect l="14713" r="26559"/>
            <a:stretch/>
          </p:blipFill>
          <p:spPr bwMode="auto">
            <a:xfrm>
              <a:off x="1589730" y="1417443"/>
              <a:ext cx="2147548" cy="24169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2355" t="20713" r="26521" b="14368"/>
            <a:stretch/>
          </p:blipFill>
          <p:spPr bwMode="auto">
            <a:xfrm>
              <a:off x="1589729" y="3936376"/>
              <a:ext cx="3056915" cy="16824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thÃ nh phá» biÃªn hÃ²a"/>
            <p:cNvPicPr>
              <a:picLocks noChangeAspect="1" noChangeArrowheads="1"/>
            </p:cNvPicPr>
            <p:nvPr/>
          </p:nvPicPr>
          <p:blipFill rotWithShape="1">
            <a:blip r:embed="rId6">
              <a:extLst>
                <a:ext uri="{28A0092B-C50C-407E-A947-70E740481C1C}">
                  <a14:useLocalDpi xmlns:a14="http://schemas.microsoft.com/office/drawing/2010/main" val="0"/>
                </a:ext>
              </a:extLst>
            </a:blip>
            <a:srcRect l="31829" t="29194" r="21921" b="11291"/>
            <a:stretch/>
          </p:blipFill>
          <p:spPr bwMode="auto">
            <a:xfrm>
              <a:off x="4735752" y="3923797"/>
              <a:ext cx="2444620" cy="235928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492724" y="5708478"/>
              <a:ext cx="3890838" cy="369332"/>
            </a:xfrm>
            <a:prstGeom prst="rect">
              <a:avLst/>
            </a:prstGeom>
            <a:noFill/>
          </p:spPr>
          <p:txBody>
            <a:bodyPr wrap="square" rtlCol="0">
              <a:spAutoFit/>
            </a:bodyPr>
            <a:lstStyle/>
            <a:p>
              <a:r>
                <a:rPr lang="en-US" b="1" dirty="0" smtClean="0">
                  <a:solidFill>
                    <a:srgbClr val="0C2E40"/>
                  </a:solidFill>
                  <a:latin typeface="Roboto" panose="02000000000000000000" pitchFamily="2" charset="0"/>
                  <a:ea typeface="Roboto" panose="02000000000000000000" pitchFamily="2" charset="0"/>
                  <a:cs typeface="Roboto" panose="02000000000000000000" pitchFamily="2" charset="0"/>
                </a:rPr>
                <a:t>NHON TRACH NEW CITY</a:t>
              </a:r>
              <a:endParaRPr lang="en-US" b="1" dirty="0">
                <a:solidFill>
                  <a:srgbClr val="0C2E40"/>
                </a:solidFill>
                <a:latin typeface="Roboto" panose="02000000000000000000" pitchFamily="2" charset="0"/>
                <a:ea typeface="Roboto" panose="02000000000000000000" pitchFamily="2" charset="0"/>
                <a:cs typeface="Roboto" panose="02000000000000000000" pitchFamily="2" charset="0"/>
              </a:endParaRPr>
            </a:p>
          </p:txBody>
        </p:sp>
        <p:sp>
          <p:nvSpPr>
            <p:cNvPr id="36" name="TextBox 35"/>
            <p:cNvSpPr txBox="1"/>
            <p:nvPr/>
          </p:nvSpPr>
          <p:spPr>
            <a:xfrm>
              <a:off x="3737278" y="6010431"/>
              <a:ext cx="1047042" cy="369332"/>
            </a:xfrm>
            <a:prstGeom prst="rect">
              <a:avLst/>
            </a:prstGeom>
            <a:noFill/>
          </p:spPr>
          <p:txBody>
            <a:bodyPr wrap="square" rtlCol="0">
              <a:spAutoFit/>
            </a:bodyPr>
            <a:lstStyle/>
            <a:p>
              <a:pPr algn="ctr"/>
              <a:r>
                <a:rPr lang="en-US" dirty="0" smtClean="0">
                  <a:solidFill>
                    <a:srgbClr val="0C2E40"/>
                  </a:solidFill>
                  <a:latin typeface="Times New Roman" panose="02020603050405020304" pitchFamily="18" charset="0"/>
                  <a:ea typeface="Roboto" panose="02000000000000000000" pitchFamily="2" charset="0"/>
                  <a:cs typeface="Times New Roman" panose="02020603050405020304" pitchFamily="18" charset="0"/>
                </a:rPr>
                <a:t>15 km</a:t>
              </a:r>
              <a:endParaRPr lang="en-US" dirty="0">
                <a:solidFill>
                  <a:srgbClr val="0C2E40"/>
                </a:solidFill>
                <a:latin typeface="Times New Roman" panose="02020603050405020304" pitchFamily="18" charset="0"/>
                <a:ea typeface="Roboto" panose="02000000000000000000" pitchFamily="2" charset="0"/>
                <a:cs typeface="Times New Roman" panose="02020603050405020304" pitchFamily="18" charset="0"/>
              </a:endParaRPr>
            </a:p>
          </p:txBody>
        </p:sp>
        <p:pic>
          <p:nvPicPr>
            <p:cNvPr id="1032" name="Picture 8"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66" r="25085" b="9671"/>
            <a:stretch/>
          </p:blipFill>
          <p:spPr bwMode="auto">
            <a:xfrm>
              <a:off x="3825532" y="1050919"/>
              <a:ext cx="3284396" cy="23258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lated imag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424" t="3908" r="14678" b="10381"/>
            <a:stretch/>
          </p:blipFill>
          <p:spPr bwMode="auto">
            <a:xfrm>
              <a:off x="7189764" y="1050918"/>
              <a:ext cx="2694900" cy="2656303"/>
            </a:xfrm>
            <a:prstGeom prst="rect">
              <a:avLst/>
            </a:prstGeom>
            <a:noFill/>
            <a:extLst>
              <a:ext uri="{909E8E84-426E-40DD-AFC4-6F175D3DCCD1}">
                <a14:hiddenFill xmlns:a14="http://schemas.microsoft.com/office/drawing/2010/main">
                  <a:solidFill>
                    <a:srgbClr val="FFFFFF"/>
                  </a:solidFill>
                </a14:hiddenFill>
              </a:ext>
            </a:extLst>
          </p:spPr>
        </p:pic>
        <p:cxnSp>
          <p:nvCxnSpPr>
            <p:cNvPr id="66" name="Straight Connector 65"/>
            <p:cNvCxnSpPr/>
            <p:nvPr/>
          </p:nvCxnSpPr>
          <p:spPr>
            <a:xfrm>
              <a:off x="3833224" y="3815584"/>
              <a:ext cx="6069728" cy="0"/>
            </a:xfrm>
            <a:prstGeom prst="line">
              <a:avLst/>
            </a:prstGeom>
            <a:ln w="57150">
              <a:solidFill>
                <a:srgbClr val="0C2E40"/>
              </a:solidFill>
              <a:prstDash val="solid"/>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762051" y="3412540"/>
              <a:ext cx="2940465" cy="369332"/>
            </a:xfrm>
            <a:prstGeom prst="rect">
              <a:avLst/>
            </a:prstGeom>
            <a:noFill/>
          </p:spPr>
          <p:txBody>
            <a:bodyPr wrap="square" rtlCol="0">
              <a:spAutoFit/>
            </a:bodyPr>
            <a:lstStyle/>
            <a:p>
              <a:r>
                <a:rPr lang="en-US" b="1" dirty="0" smtClean="0">
                  <a:solidFill>
                    <a:srgbClr val="0C2E40"/>
                  </a:solidFill>
                  <a:latin typeface="Roboto" panose="02000000000000000000" pitchFamily="2" charset="0"/>
                  <a:ea typeface="Roboto" panose="02000000000000000000" pitchFamily="2" charset="0"/>
                  <a:cs typeface="Roboto" panose="02000000000000000000" pitchFamily="2" charset="0"/>
                </a:rPr>
                <a:t>BINH DUONG PROVINCE</a:t>
              </a:r>
              <a:endParaRPr lang="en-US" b="1" dirty="0">
                <a:solidFill>
                  <a:srgbClr val="0C2E40"/>
                </a:solidFill>
                <a:latin typeface="Roboto" panose="02000000000000000000" pitchFamily="2" charset="0"/>
                <a:ea typeface="Roboto" panose="02000000000000000000" pitchFamily="2" charset="0"/>
                <a:cs typeface="Roboto" panose="02000000000000000000" pitchFamily="2" charset="0"/>
              </a:endParaRPr>
            </a:p>
          </p:txBody>
        </p:sp>
        <p:sp>
          <p:nvSpPr>
            <p:cNvPr id="68" name="TextBox 67"/>
            <p:cNvSpPr txBox="1"/>
            <p:nvPr/>
          </p:nvSpPr>
          <p:spPr>
            <a:xfrm>
              <a:off x="6303521" y="3423574"/>
              <a:ext cx="1005512" cy="369332"/>
            </a:xfrm>
            <a:prstGeom prst="rect">
              <a:avLst/>
            </a:prstGeom>
            <a:noFill/>
          </p:spPr>
          <p:txBody>
            <a:bodyPr wrap="square" rtlCol="0">
              <a:spAutoFit/>
            </a:bodyPr>
            <a:lstStyle/>
            <a:p>
              <a:pPr algn="ctr"/>
              <a:r>
                <a:rPr lang="en-US" dirty="0" smtClean="0">
                  <a:solidFill>
                    <a:srgbClr val="0C2E40"/>
                  </a:solidFill>
                  <a:latin typeface="Times New Roman" panose="02020603050405020304" pitchFamily="18" charset="0"/>
                  <a:ea typeface="Roboto" panose="02000000000000000000" pitchFamily="2" charset="0"/>
                  <a:cs typeface="Times New Roman" panose="02020603050405020304" pitchFamily="18" charset="0"/>
                </a:rPr>
                <a:t>9 km</a:t>
              </a:r>
              <a:endParaRPr lang="en-US" dirty="0">
                <a:solidFill>
                  <a:srgbClr val="0C2E40"/>
                </a:solidFill>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81" name="Group 80"/>
            <p:cNvGrpSpPr/>
            <p:nvPr/>
          </p:nvGrpSpPr>
          <p:grpSpPr>
            <a:xfrm>
              <a:off x="1437302" y="1027501"/>
              <a:ext cx="2354816" cy="380431"/>
              <a:chOff x="1584932" y="1075721"/>
              <a:chExt cx="2354816" cy="380431"/>
            </a:xfrm>
          </p:grpSpPr>
          <p:sp>
            <p:nvSpPr>
              <p:cNvPr id="60" name="TextBox 59"/>
              <p:cNvSpPr txBox="1"/>
              <p:nvPr/>
            </p:nvSpPr>
            <p:spPr>
              <a:xfrm>
                <a:off x="1584932" y="1075721"/>
                <a:ext cx="1384406" cy="369332"/>
              </a:xfrm>
              <a:prstGeom prst="rect">
                <a:avLst/>
              </a:prstGeom>
              <a:noFill/>
            </p:spPr>
            <p:txBody>
              <a:bodyPr wrap="square" rtlCol="0">
                <a:spAutoFit/>
              </a:bodyPr>
              <a:lstStyle/>
              <a:p>
                <a:pPr algn="ctr"/>
                <a:r>
                  <a:rPr lang="en-US" b="1" dirty="0" smtClean="0">
                    <a:solidFill>
                      <a:srgbClr val="0C2E40"/>
                    </a:solidFill>
                    <a:latin typeface="Roboto" panose="02000000000000000000" pitchFamily="2" charset="0"/>
                    <a:ea typeface="Roboto" panose="02000000000000000000" pitchFamily="2" charset="0"/>
                    <a:cs typeface="Roboto" panose="02000000000000000000" pitchFamily="2" charset="0"/>
                  </a:rPr>
                  <a:t>DISTRICT 9</a:t>
                </a:r>
                <a:endParaRPr lang="en-US" b="1" dirty="0">
                  <a:solidFill>
                    <a:srgbClr val="0C2E40"/>
                  </a:solidFill>
                  <a:latin typeface="Roboto" panose="02000000000000000000" pitchFamily="2" charset="0"/>
                  <a:ea typeface="Roboto" panose="02000000000000000000" pitchFamily="2" charset="0"/>
                  <a:cs typeface="Roboto" panose="02000000000000000000" pitchFamily="2" charset="0"/>
                </a:endParaRPr>
              </a:p>
            </p:txBody>
          </p:sp>
          <p:sp>
            <p:nvSpPr>
              <p:cNvPr id="59" name="TextBox 58"/>
              <p:cNvSpPr txBox="1"/>
              <p:nvPr/>
            </p:nvSpPr>
            <p:spPr>
              <a:xfrm>
                <a:off x="3014481" y="1086820"/>
                <a:ext cx="925267" cy="369332"/>
              </a:xfrm>
              <a:prstGeom prst="rect">
                <a:avLst/>
              </a:prstGeom>
              <a:noFill/>
            </p:spPr>
            <p:txBody>
              <a:bodyPr wrap="square" rtlCol="0">
                <a:spAutoFit/>
              </a:bodyPr>
              <a:lstStyle/>
              <a:p>
                <a:pPr algn="ctr"/>
                <a:r>
                  <a:rPr lang="en-US" dirty="0" smtClean="0">
                    <a:solidFill>
                      <a:srgbClr val="0C2E40"/>
                    </a:solidFill>
                    <a:latin typeface="Times New Roman" panose="02020603050405020304" pitchFamily="18" charset="0"/>
                    <a:ea typeface="Roboto" panose="02000000000000000000" pitchFamily="2" charset="0"/>
                    <a:cs typeface="Times New Roman" panose="02020603050405020304" pitchFamily="18" charset="0"/>
                  </a:rPr>
                  <a:t>Nearby</a:t>
                </a:r>
                <a:endParaRPr lang="en-US" dirty="0">
                  <a:solidFill>
                    <a:srgbClr val="0C2E40"/>
                  </a:solidFill>
                  <a:latin typeface="Times New Roman" panose="02020603050405020304" pitchFamily="18" charset="0"/>
                  <a:ea typeface="Roboto" panose="02000000000000000000" pitchFamily="2" charset="0"/>
                  <a:cs typeface="Times New Roman" panose="02020603050405020304" pitchFamily="18" charset="0"/>
                </a:endParaRPr>
              </a:p>
            </p:txBody>
          </p:sp>
          <p:cxnSp>
            <p:nvCxnSpPr>
              <p:cNvPr id="85" name="Straight Connector 84"/>
              <p:cNvCxnSpPr/>
              <p:nvPr/>
            </p:nvCxnSpPr>
            <p:spPr>
              <a:xfrm>
                <a:off x="2969338" y="1099441"/>
                <a:ext cx="0" cy="272159"/>
              </a:xfrm>
              <a:prstGeom prst="line">
                <a:avLst/>
              </a:prstGeom>
              <a:ln w="57150">
                <a:solidFill>
                  <a:srgbClr val="0C2E40"/>
                </a:solidFill>
              </a:ln>
            </p:spPr>
            <p:style>
              <a:lnRef idx="1">
                <a:schemeClr val="accent1"/>
              </a:lnRef>
              <a:fillRef idx="0">
                <a:schemeClr val="accent1"/>
              </a:fillRef>
              <a:effectRef idx="0">
                <a:schemeClr val="accent1"/>
              </a:effectRef>
              <a:fontRef idx="minor">
                <a:schemeClr val="tx1"/>
              </a:fontRef>
            </p:style>
          </p:cxnSp>
        </p:grpSp>
        <p:cxnSp>
          <p:nvCxnSpPr>
            <p:cNvPr id="98" name="Straight Connector 97"/>
            <p:cNvCxnSpPr/>
            <p:nvPr/>
          </p:nvCxnSpPr>
          <p:spPr>
            <a:xfrm>
              <a:off x="1589730" y="6277140"/>
              <a:ext cx="2235802" cy="0"/>
            </a:xfrm>
            <a:prstGeom prst="line">
              <a:avLst/>
            </a:prstGeom>
            <a:ln w="57150">
              <a:solidFill>
                <a:srgbClr val="0C2E40"/>
              </a:solidFill>
              <a:prstDash val="solid"/>
            </a:ln>
          </p:spPr>
          <p:style>
            <a:lnRef idx="1">
              <a:schemeClr val="accent1"/>
            </a:lnRef>
            <a:fillRef idx="0">
              <a:schemeClr val="accent1"/>
            </a:fillRef>
            <a:effectRef idx="0">
              <a:schemeClr val="accent1"/>
            </a:effectRef>
            <a:fontRef idx="minor">
              <a:schemeClr val="tx1"/>
            </a:fontRef>
          </p:style>
        </p:cxnSp>
        <p:pic>
          <p:nvPicPr>
            <p:cNvPr id="1036" name="Picture 12" descr="Dá»± Ã¡n cao tá»c TP.HCM - Long ThÃ nh - Dáº§u GiÃ¢y lÃ  má»t trong nhá»¯ng lá»±c Äáº©y quan trá»ng cho thá» trÆ°á»ng Äáº¥t ná»n BiÃªn HÃ²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741" t="21197" r="26679"/>
            <a:stretch/>
          </p:blipFill>
          <p:spPr bwMode="auto">
            <a:xfrm>
              <a:off x="7269480" y="4330108"/>
              <a:ext cx="2633472" cy="1959255"/>
            </a:xfrm>
            <a:prstGeom prst="rect">
              <a:avLst/>
            </a:prstGeom>
            <a:noFill/>
            <a:extLst>
              <a:ext uri="{909E8E84-426E-40DD-AFC4-6F175D3DCCD1}">
                <a14:hiddenFill xmlns:a14="http://schemas.microsoft.com/office/drawing/2010/main">
                  <a:solidFill>
                    <a:srgbClr val="FFFFFF"/>
                  </a:solidFill>
                </a14:hiddenFill>
              </a:ext>
            </a:extLst>
          </p:spPr>
        </p:pic>
      </p:grpSp>
      <p:pic>
        <p:nvPicPr>
          <p:cNvPr id="106" name="Picture 105"/>
          <p:cNvPicPr>
            <a:picLocks noChangeAspect="1"/>
          </p:cNvPicPr>
          <p:nvPr/>
        </p:nvPicPr>
        <p:blipFill rotWithShape="1">
          <a:blip r:embed="rId10" cstate="print">
            <a:extLst>
              <a:ext uri="{28A0092B-C50C-407E-A947-70E740481C1C}">
                <a14:useLocalDpi xmlns:a14="http://schemas.microsoft.com/office/drawing/2010/main" val="0"/>
              </a:ext>
            </a:extLst>
          </a:blip>
          <a:srcRect l="52072" b="7440"/>
          <a:stretch/>
        </p:blipFill>
        <p:spPr>
          <a:xfrm>
            <a:off x="-9331" y="3376815"/>
            <a:ext cx="1599060" cy="3481186"/>
          </a:xfrm>
          <a:prstGeom prst="rect">
            <a:avLst/>
          </a:prstGeom>
        </p:spPr>
      </p:pic>
      <p:cxnSp>
        <p:nvCxnSpPr>
          <p:cNvPr id="107" name="Elbow Connector 106"/>
          <p:cNvCxnSpPr/>
          <p:nvPr/>
        </p:nvCxnSpPr>
        <p:spPr>
          <a:xfrm rot="5400000" flipH="1" flipV="1">
            <a:off x="-789480" y="1484630"/>
            <a:ext cx="2946540" cy="1294803"/>
          </a:xfrm>
          <a:prstGeom prst="bentConnector3">
            <a:avLst>
              <a:gd name="adj1" fmla="val 99052"/>
            </a:avLst>
          </a:prstGeom>
          <a:ln w="38100">
            <a:solidFill>
              <a:srgbClr val="0C2E40"/>
            </a:solidFill>
            <a:prstDash val="dashDot"/>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99516" y="6308376"/>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spTree>
    <p:extLst>
      <p:ext uri="{BB962C8B-B14F-4D97-AF65-F5344CB8AC3E}">
        <p14:creationId xmlns:p14="http://schemas.microsoft.com/office/powerpoint/2010/main" val="21351998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oup 116"/>
          <p:cNvGrpSpPr/>
          <p:nvPr/>
        </p:nvGrpSpPr>
        <p:grpSpPr>
          <a:xfrm>
            <a:off x="9252404" y="0"/>
            <a:ext cx="2939596" cy="7122379"/>
            <a:chOff x="9252404" y="0"/>
            <a:chExt cx="2939596" cy="7122379"/>
          </a:xfrm>
        </p:grpSpPr>
        <p:sp>
          <p:nvSpPr>
            <p:cNvPr id="118" name="Rectangle 117"/>
            <p:cNvSpPr/>
            <p:nvPr/>
          </p:nvSpPr>
          <p:spPr>
            <a:xfrm>
              <a:off x="9956800" y="0"/>
              <a:ext cx="2235200" cy="6858000"/>
            </a:xfrm>
            <a:prstGeom prst="rect">
              <a:avLst/>
            </a:prstGeom>
            <a:pattFill prst="smConfetti">
              <a:fgClr>
                <a:srgbClr val="2EB36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9" name="Picture 118"/>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b="62816"/>
            <a:stretch/>
          </p:blipFill>
          <p:spPr>
            <a:xfrm rot="16200000">
              <a:off x="7215659" y="2146038"/>
              <a:ext cx="7013086" cy="2939596"/>
            </a:xfrm>
            <a:prstGeom prst="rect">
              <a:avLst/>
            </a:prstGeom>
          </p:spPr>
        </p:pic>
      </p:grpSp>
      <p:sp>
        <p:nvSpPr>
          <p:cNvPr id="5" name="TextBox 4"/>
          <p:cNvSpPr txBox="1"/>
          <p:nvPr/>
        </p:nvSpPr>
        <p:spPr>
          <a:xfrm>
            <a:off x="1465287" y="283538"/>
            <a:ext cx="7213840" cy="553998"/>
          </a:xfrm>
          <a:prstGeom prst="rect">
            <a:avLst/>
          </a:prstGeom>
          <a:noFill/>
        </p:spPr>
        <p:txBody>
          <a:bodyPr wrap="square" rtlCol="0">
            <a:spAutoFit/>
          </a:bodyPr>
          <a:lstStyle/>
          <a:p>
            <a:r>
              <a:rPr lang="en-US" sz="3000" b="1" dirty="0" smtClean="0">
                <a:solidFill>
                  <a:srgbClr val="2EB368"/>
                </a:solidFill>
                <a:latin typeface="Times New Roman" panose="02020603050405020304" pitchFamily="18" charset="0"/>
                <a:ea typeface="Roboto" panose="02000000000000000000" pitchFamily="2" charset="0"/>
                <a:cs typeface="Times New Roman" panose="02020603050405020304" pitchFamily="18" charset="0"/>
              </a:rPr>
              <a:t>LINK TO SURROUNDING AREA</a:t>
            </a:r>
            <a:endParaRPr lang="en-US" sz="3000" b="1" dirty="0">
              <a:solidFill>
                <a:srgbClr val="2EB368"/>
              </a:solidFill>
              <a:latin typeface="Times New Roman" panose="02020603050405020304" pitchFamily="18" charset="0"/>
              <a:ea typeface="Roboto" panose="02000000000000000000" pitchFamily="2" charset="0"/>
              <a:cs typeface="Times New Roman" panose="02020603050405020304" pitchFamily="18"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00716" y="109292"/>
            <a:ext cx="988299" cy="756007"/>
          </a:xfrm>
          <a:prstGeom prst="rect">
            <a:avLst/>
          </a:prstGeom>
        </p:spPr>
      </p:pic>
      <p:pic>
        <p:nvPicPr>
          <p:cNvPr id="106" name="Picture 105"/>
          <p:cNvPicPr>
            <a:picLocks noChangeAspect="1"/>
          </p:cNvPicPr>
          <p:nvPr/>
        </p:nvPicPr>
        <p:blipFill rotWithShape="1">
          <a:blip r:embed="rId4" cstate="print">
            <a:extLst>
              <a:ext uri="{28A0092B-C50C-407E-A947-70E740481C1C}">
                <a14:useLocalDpi xmlns:a14="http://schemas.microsoft.com/office/drawing/2010/main" val="0"/>
              </a:ext>
            </a:extLst>
          </a:blip>
          <a:srcRect l="52072" b="7440"/>
          <a:stretch/>
        </p:blipFill>
        <p:spPr>
          <a:xfrm>
            <a:off x="-9331" y="3376815"/>
            <a:ext cx="1599060" cy="3481186"/>
          </a:xfrm>
          <a:prstGeom prst="rect">
            <a:avLst/>
          </a:prstGeom>
        </p:spPr>
      </p:pic>
      <p:cxnSp>
        <p:nvCxnSpPr>
          <p:cNvPr id="107" name="Elbow Connector 106"/>
          <p:cNvCxnSpPr/>
          <p:nvPr/>
        </p:nvCxnSpPr>
        <p:spPr>
          <a:xfrm rot="5400000" flipH="1" flipV="1">
            <a:off x="-821837" y="1497323"/>
            <a:ext cx="2966204" cy="1249753"/>
          </a:xfrm>
          <a:prstGeom prst="bentConnector3">
            <a:avLst>
              <a:gd name="adj1" fmla="val 100053"/>
            </a:avLst>
          </a:prstGeom>
          <a:ln w="38100">
            <a:solidFill>
              <a:srgbClr val="0C2E40"/>
            </a:solidFill>
            <a:prstDash val="dashDot"/>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479994" y="1013841"/>
            <a:ext cx="8399891" cy="5325702"/>
            <a:chOff x="1495148" y="1185556"/>
            <a:chExt cx="8399891" cy="5325702"/>
          </a:xfrm>
        </p:grpSpPr>
        <p:sp>
          <p:nvSpPr>
            <p:cNvPr id="70" name="Rectangle 69"/>
            <p:cNvSpPr/>
            <p:nvPr/>
          </p:nvSpPr>
          <p:spPr>
            <a:xfrm>
              <a:off x="1573406" y="1189772"/>
              <a:ext cx="1788861" cy="455699"/>
            </a:xfrm>
            <a:prstGeom prst="rect">
              <a:avLst/>
            </a:prstGeom>
            <a:solidFill>
              <a:srgbClr val="0C2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495148" y="1185556"/>
              <a:ext cx="8399891" cy="5325702"/>
              <a:chOff x="1495148" y="1185556"/>
              <a:chExt cx="8399891" cy="5325702"/>
            </a:xfrm>
          </p:grpSpPr>
          <p:sp>
            <p:nvSpPr>
              <p:cNvPr id="69" name="Rectangle 68"/>
              <p:cNvSpPr/>
              <p:nvPr/>
            </p:nvSpPr>
            <p:spPr>
              <a:xfrm>
                <a:off x="6920558" y="3223342"/>
                <a:ext cx="2898714" cy="306945"/>
              </a:xfrm>
              <a:prstGeom prst="rect">
                <a:avLst/>
              </a:prstGeom>
              <a:solidFill>
                <a:srgbClr val="0C2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901368" y="3459433"/>
                <a:ext cx="2993671" cy="461665"/>
              </a:xfrm>
              <a:prstGeom prst="rect">
                <a:avLst/>
              </a:prstGeom>
              <a:noFill/>
            </p:spPr>
            <p:txBody>
              <a:bodyPr wrap="square" rtlCol="0">
                <a:spAutoFit/>
              </a:bodyPr>
              <a:lstStyle/>
              <a:p>
                <a:r>
                  <a:rPr lang="en-US" sz="2400" b="1" dirty="0" smtClean="0">
                    <a:solidFill>
                      <a:srgbClr val="0C2E40"/>
                    </a:solidFill>
                    <a:latin typeface="Times New Roman" panose="02020603050405020304" pitchFamily="18" charset="0"/>
                    <a:ea typeface="Roboto" panose="020B0604020202020204" charset="0"/>
                    <a:cs typeface="Times New Roman" panose="02020603050405020304" pitchFamily="18" charset="0"/>
                  </a:rPr>
                  <a:t>METRO LINE NO.1</a:t>
                </a:r>
                <a:endParaRPr lang="en-US" sz="2400" b="1" dirty="0">
                  <a:solidFill>
                    <a:srgbClr val="0C2E40"/>
                  </a:solidFill>
                  <a:latin typeface="Times New Roman" panose="02020603050405020304" pitchFamily="18" charset="0"/>
                  <a:ea typeface="Roboto" panose="020B0604020202020204" charset="0"/>
                  <a:cs typeface="Times New Roman" panose="02020603050405020304" pitchFamily="18" charset="0"/>
                </a:endParaRPr>
              </a:p>
            </p:txBody>
          </p:sp>
          <p:sp>
            <p:nvSpPr>
              <p:cNvPr id="38" name="TextBox 37"/>
              <p:cNvSpPr txBox="1"/>
              <p:nvPr/>
            </p:nvSpPr>
            <p:spPr>
              <a:xfrm>
                <a:off x="9061593" y="3189283"/>
                <a:ext cx="771397" cy="400110"/>
              </a:xfrm>
              <a:prstGeom prst="rect">
                <a:avLst/>
              </a:prstGeom>
              <a:noFill/>
            </p:spPr>
            <p:txBody>
              <a:bodyPr wrap="square" rtlCol="0">
                <a:spAutoFit/>
              </a:bodyPr>
              <a:lstStyle/>
              <a:p>
                <a:pPr algn="r"/>
                <a:r>
                  <a:rPr lang="en-US" sz="2000" dirty="0" smtClean="0">
                    <a:solidFill>
                      <a:schemeClr val="bg1"/>
                    </a:solidFill>
                    <a:latin typeface="Roboto" panose="02000000000000000000" pitchFamily="2" charset="0"/>
                    <a:ea typeface="Roboto" panose="02000000000000000000" pitchFamily="2" charset="0"/>
                    <a:cs typeface="Roboto" panose="02000000000000000000" pitchFamily="2" charset="0"/>
                  </a:rPr>
                  <a:t>2 km</a:t>
                </a:r>
                <a:endParaRPr lang="en-US" sz="20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36" name="TextBox 35"/>
              <p:cNvSpPr txBox="1"/>
              <p:nvPr/>
            </p:nvSpPr>
            <p:spPr>
              <a:xfrm>
                <a:off x="3407995" y="1278792"/>
                <a:ext cx="2128865" cy="361637"/>
              </a:xfrm>
              <a:prstGeom prst="rect">
                <a:avLst/>
              </a:prstGeom>
              <a:noFill/>
            </p:spPr>
            <p:txBody>
              <a:bodyPr wrap="square" rtlCol="0">
                <a:spAutoFit/>
              </a:bodyPr>
              <a:lstStyle/>
              <a:p>
                <a:pPr marL="12700">
                  <a:lnSpc>
                    <a:spcPts val="2125"/>
                  </a:lnSpc>
                  <a:spcBef>
                    <a:spcPts val="106"/>
                  </a:spcBef>
                </a:pPr>
                <a:r>
                  <a:rPr lang="vi-VN" sz="2000" dirty="0">
                    <a:solidFill>
                      <a:srgbClr val="0C2D40"/>
                    </a:solidFill>
                    <a:latin typeface="Times New Roman"/>
                    <a:cs typeface="Times New Roman"/>
                  </a:rPr>
                  <a:t>Facade (1</a:t>
                </a:r>
                <a:r>
                  <a:rPr lang="vi-VN" sz="2000" spc="116" dirty="0">
                    <a:solidFill>
                      <a:srgbClr val="0C2D40"/>
                    </a:solidFill>
                    <a:latin typeface="Times New Roman"/>
                    <a:cs typeface="Times New Roman"/>
                  </a:rPr>
                  <a:t> </a:t>
                </a:r>
                <a:r>
                  <a:rPr lang="vi-VN" sz="2000" dirty="0">
                    <a:solidFill>
                      <a:srgbClr val="0C2D40"/>
                    </a:solidFill>
                    <a:latin typeface="Times New Roman"/>
                    <a:cs typeface="Times New Roman"/>
                  </a:rPr>
                  <a:t>km)</a:t>
                </a:r>
                <a:endParaRPr lang="vi-VN" sz="2000" dirty="0">
                  <a:latin typeface="Times New Roman"/>
                  <a:cs typeface="Times New Roman"/>
                </a:endParaRPr>
              </a:p>
            </p:txBody>
          </p:sp>
          <p:sp>
            <p:nvSpPr>
              <p:cNvPr id="67" name="TextBox 66"/>
              <p:cNvSpPr txBox="1"/>
              <p:nvPr/>
            </p:nvSpPr>
            <p:spPr>
              <a:xfrm>
                <a:off x="1495148" y="3971711"/>
                <a:ext cx="3592213" cy="707886"/>
              </a:xfrm>
              <a:prstGeom prst="rect">
                <a:avLst/>
              </a:prstGeom>
              <a:noFill/>
            </p:spPr>
            <p:txBody>
              <a:bodyPr wrap="square" rtlCol="0">
                <a:spAutoFit/>
              </a:bodyPr>
              <a:lstStyle/>
              <a:p>
                <a:r>
                  <a:rPr lang="en-US" sz="2000" b="1" dirty="0" smtClean="0">
                    <a:solidFill>
                      <a:srgbClr val="0C2E40"/>
                    </a:solidFill>
                    <a:latin typeface="Times New Roman" panose="02020603050405020304" pitchFamily="18" charset="0"/>
                    <a:ea typeface="Roboto" panose="02000000000000000000" pitchFamily="2" charset="0"/>
                    <a:cs typeface="Times New Roman" panose="02020603050405020304" pitchFamily="18" charset="0"/>
                  </a:rPr>
                  <a:t>LONG THANH – DAU GIAY EXPRESSWAY</a:t>
                </a:r>
                <a:endParaRPr lang="en-US" sz="2000" b="1" dirty="0">
                  <a:solidFill>
                    <a:srgbClr val="0C2E40"/>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60" name="TextBox 59"/>
              <p:cNvSpPr txBox="1"/>
              <p:nvPr/>
            </p:nvSpPr>
            <p:spPr>
              <a:xfrm>
                <a:off x="4909296" y="6098324"/>
                <a:ext cx="3746337" cy="412934"/>
              </a:xfrm>
              <a:prstGeom prst="rect">
                <a:avLst/>
              </a:prstGeom>
              <a:noFill/>
            </p:spPr>
            <p:txBody>
              <a:bodyPr wrap="square" rtlCol="0">
                <a:spAutoFit/>
              </a:bodyPr>
              <a:lstStyle/>
              <a:p>
                <a:pPr marL="12700">
                  <a:lnSpc>
                    <a:spcPts val="2525"/>
                  </a:lnSpc>
                  <a:spcBef>
                    <a:spcPts val="126"/>
                  </a:spcBef>
                </a:pPr>
                <a:r>
                  <a:rPr lang="en-US" sz="2200" b="1" dirty="0">
                    <a:solidFill>
                      <a:srgbClr val="0C2D40"/>
                    </a:solidFill>
                    <a:latin typeface="Times New Roman"/>
                    <a:cs typeface="Times New Roman"/>
                  </a:rPr>
                  <a:t>LONG THANH</a:t>
                </a:r>
                <a:r>
                  <a:rPr lang="en-US" sz="2200" b="1" spc="53" dirty="0">
                    <a:solidFill>
                      <a:srgbClr val="0C2D40"/>
                    </a:solidFill>
                    <a:latin typeface="Times New Roman"/>
                    <a:cs typeface="Times New Roman"/>
                  </a:rPr>
                  <a:t> </a:t>
                </a:r>
                <a:r>
                  <a:rPr lang="en-US" sz="2200" b="1" dirty="0">
                    <a:solidFill>
                      <a:srgbClr val="0C2D40"/>
                    </a:solidFill>
                    <a:latin typeface="Times New Roman"/>
                    <a:cs typeface="Times New Roman"/>
                  </a:rPr>
                  <a:t>A</a:t>
                </a:r>
                <a:r>
                  <a:rPr lang="en-US" sz="2200" b="1" spc="4" dirty="0">
                    <a:solidFill>
                      <a:srgbClr val="0C2D40"/>
                    </a:solidFill>
                    <a:latin typeface="Times New Roman"/>
                    <a:cs typeface="Times New Roman"/>
                  </a:rPr>
                  <a:t>I</a:t>
                </a:r>
                <a:r>
                  <a:rPr lang="en-US" sz="2200" b="1" dirty="0">
                    <a:solidFill>
                      <a:srgbClr val="0C2D40"/>
                    </a:solidFill>
                    <a:latin typeface="Times New Roman"/>
                    <a:cs typeface="Times New Roman"/>
                  </a:rPr>
                  <a:t>RPORT</a:t>
                </a:r>
                <a:endParaRPr lang="en-US" sz="2200" dirty="0">
                  <a:latin typeface="Times New Roman"/>
                  <a:cs typeface="Times New Roman"/>
                </a:endParaRPr>
              </a:p>
            </p:txBody>
          </p:sp>
          <p:cxnSp>
            <p:nvCxnSpPr>
              <p:cNvPr id="85" name="Straight Connector 84"/>
              <p:cNvCxnSpPr/>
              <p:nvPr/>
            </p:nvCxnSpPr>
            <p:spPr>
              <a:xfrm>
                <a:off x="9771942" y="3926119"/>
                <a:ext cx="0" cy="2485173"/>
              </a:xfrm>
              <a:prstGeom prst="line">
                <a:avLst/>
              </a:prstGeom>
              <a:ln w="57150">
                <a:solidFill>
                  <a:srgbClr val="0C2E4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435458" y="1215699"/>
                <a:ext cx="1713122" cy="0"/>
              </a:xfrm>
              <a:prstGeom prst="line">
                <a:avLst/>
              </a:prstGeom>
              <a:ln w="57150">
                <a:solidFill>
                  <a:srgbClr val="0C2E40"/>
                </a:solidFill>
                <a:prstDash val="solid"/>
              </a:ln>
            </p:spPr>
            <p:style>
              <a:lnRef idx="1">
                <a:schemeClr val="accent1"/>
              </a:lnRef>
              <a:fillRef idx="0">
                <a:schemeClr val="accent1"/>
              </a:fillRef>
              <a:effectRef idx="0">
                <a:schemeClr val="accent1"/>
              </a:effectRef>
              <a:fontRef idx="minor">
                <a:schemeClr val="tx1"/>
              </a:fontRef>
            </p:style>
          </p:cxnSp>
          <p:pic>
            <p:nvPicPr>
              <p:cNvPr id="32" name="Picture 4" descr="https://topsukien.vn/wp-content/uploads/image/Tin_24h/du-an-duong-vanh-dai-3-noi-hcm-voi-nhon-trach-dong-na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579" y="1703521"/>
                <a:ext cx="3557308" cy="214586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Related image"/>
              <p:cNvPicPr>
                <a:picLocks noChangeAspect="1" noChangeArrowheads="1"/>
              </p:cNvPicPr>
              <p:nvPr/>
            </p:nvPicPr>
            <p:blipFill rotWithShape="1">
              <a:blip r:embed="rId6">
                <a:extLst>
                  <a:ext uri="{28A0092B-C50C-407E-A947-70E740481C1C}">
                    <a14:useLocalDpi xmlns:a14="http://schemas.microsoft.com/office/drawing/2010/main" val="0"/>
                  </a:ext>
                </a:extLst>
              </a:blip>
              <a:srcRect l="-22" t="26976" r="4079" b="14045"/>
              <a:stretch/>
            </p:blipFill>
            <p:spPr bwMode="auto">
              <a:xfrm>
                <a:off x="4977718" y="3926119"/>
                <a:ext cx="4669202" cy="214172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lated image"/>
              <p:cNvPicPr>
                <a:picLocks noChangeAspect="1" noChangeArrowheads="1"/>
              </p:cNvPicPr>
              <p:nvPr/>
            </p:nvPicPr>
            <p:blipFill rotWithShape="1">
              <a:blip r:embed="rId7">
                <a:extLst>
                  <a:ext uri="{28A0092B-C50C-407E-A947-70E740481C1C}">
                    <a14:useLocalDpi xmlns:a14="http://schemas.microsoft.com/office/drawing/2010/main" val="0"/>
                  </a:ext>
                </a:extLst>
              </a:blip>
              <a:srcRect r="3174" b="15578"/>
              <a:stretch/>
            </p:blipFill>
            <p:spPr bwMode="auto">
              <a:xfrm>
                <a:off x="1551386" y="4717965"/>
                <a:ext cx="3335162" cy="16929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084" r="32381"/>
              <a:stretch/>
            </p:blipFill>
            <p:spPr bwMode="auto">
              <a:xfrm>
                <a:off x="5217419" y="1189772"/>
                <a:ext cx="1630421" cy="26466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metro sá» 1"/>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5943" b="1168"/>
              <a:stretch/>
            </p:blipFill>
            <p:spPr bwMode="auto">
              <a:xfrm>
                <a:off x="6916679" y="1185556"/>
                <a:ext cx="2902593" cy="1979283"/>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3362267" y="4314440"/>
                <a:ext cx="1520567" cy="294834"/>
              </a:xfrm>
              <a:prstGeom prst="rect">
                <a:avLst/>
              </a:prstGeom>
              <a:solidFill>
                <a:srgbClr val="0C2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3921575" y="4261802"/>
                <a:ext cx="987883" cy="400110"/>
              </a:xfrm>
              <a:prstGeom prst="rect">
                <a:avLst/>
              </a:prstGeom>
              <a:noFill/>
            </p:spPr>
            <p:txBody>
              <a:bodyPr wrap="square" rtlCol="0">
                <a:spAutoFit/>
              </a:bodyPr>
              <a:lstStyle/>
              <a:p>
                <a:pPr algn="ctr"/>
                <a:r>
                  <a:rPr lang="en-US" sz="2000" dirty="0" smtClean="0">
                    <a:solidFill>
                      <a:schemeClr val="bg1"/>
                    </a:solidFill>
                    <a:latin typeface="Roboto" panose="02000000000000000000" pitchFamily="2" charset="0"/>
                    <a:ea typeface="Roboto" panose="02000000000000000000" pitchFamily="2" charset="0"/>
                    <a:cs typeface="Roboto" panose="02000000000000000000" pitchFamily="2" charset="0"/>
                  </a:rPr>
                  <a:t>4 km</a:t>
                </a:r>
                <a:endParaRPr lang="en-US" sz="20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6" name="TextBox 25"/>
              <p:cNvSpPr txBox="1"/>
              <p:nvPr/>
            </p:nvSpPr>
            <p:spPr>
              <a:xfrm>
                <a:off x="1565547" y="1203765"/>
                <a:ext cx="1880484" cy="400110"/>
              </a:xfrm>
              <a:prstGeom prst="rect">
                <a:avLst/>
              </a:prstGeom>
              <a:noFill/>
            </p:spPr>
            <p:txBody>
              <a:bodyPr wrap="square" rtlCol="0">
                <a:spAutoFit/>
              </a:bodyPr>
              <a:lstStyle/>
              <a:p>
                <a:r>
                  <a:rPr lang="en-US" sz="2000" b="1"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RING ROAD 3</a:t>
                </a:r>
                <a:endParaRPr lang="en-US" sz="2000" b="1" dirty="0">
                  <a:solidFill>
                    <a:schemeClr val="bg1"/>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71" name="Rectangle 70"/>
              <p:cNvSpPr/>
              <p:nvPr/>
            </p:nvSpPr>
            <p:spPr>
              <a:xfrm>
                <a:off x="8374328" y="6126950"/>
                <a:ext cx="1221257" cy="305118"/>
              </a:xfrm>
              <a:prstGeom prst="rect">
                <a:avLst/>
              </a:prstGeom>
              <a:solidFill>
                <a:srgbClr val="0C2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8732191" y="6091063"/>
                <a:ext cx="925267" cy="400110"/>
              </a:xfrm>
              <a:prstGeom prst="rect">
                <a:avLst/>
              </a:prstGeom>
              <a:noFill/>
            </p:spPr>
            <p:txBody>
              <a:bodyPr wrap="square" rtlCol="0">
                <a:spAutoFit/>
              </a:bodyPr>
              <a:lstStyle/>
              <a:p>
                <a:r>
                  <a:rPr lang="en-US" sz="2000" dirty="0" smtClean="0">
                    <a:solidFill>
                      <a:schemeClr val="bg1"/>
                    </a:solidFill>
                    <a:latin typeface="Roboto" panose="02000000000000000000" pitchFamily="2" charset="0"/>
                    <a:ea typeface="Roboto" panose="02000000000000000000" pitchFamily="2" charset="0"/>
                    <a:cs typeface="Roboto" panose="02000000000000000000" pitchFamily="2" charset="0"/>
                  </a:rPr>
                  <a:t>18 km</a:t>
                </a:r>
                <a:endParaRPr lang="en-US" sz="20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pSp>
      </p:grpSp>
      <p:sp>
        <p:nvSpPr>
          <p:cNvPr id="34" name="Rectangle 33"/>
          <p:cNvSpPr/>
          <p:nvPr/>
        </p:nvSpPr>
        <p:spPr>
          <a:xfrm>
            <a:off x="299516" y="6308376"/>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spTree>
    <p:extLst>
      <p:ext uri="{BB962C8B-B14F-4D97-AF65-F5344CB8AC3E}">
        <p14:creationId xmlns:p14="http://schemas.microsoft.com/office/powerpoint/2010/main" val="26840600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65424" y="396573"/>
            <a:ext cx="7213840" cy="584775"/>
          </a:xfrm>
          <a:prstGeom prst="rect">
            <a:avLst/>
          </a:prstGeom>
          <a:noFill/>
        </p:spPr>
        <p:txBody>
          <a:bodyPr wrap="square" rtlCol="0">
            <a:spAutoFit/>
          </a:bodyPr>
          <a:lstStyle/>
          <a:p>
            <a:pPr algn="ctr"/>
            <a:r>
              <a:rPr lang="en-US" sz="3200" b="1" dirty="0" smtClean="0">
                <a:solidFill>
                  <a:srgbClr val="2EB368"/>
                </a:solidFill>
                <a:latin typeface="Times New Roman" panose="02020603050405020304" pitchFamily="18" charset="0"/>
                <a:ea typeface="Roboto" panose="02000000000000000000" pitchFamily="2" charset="0"/>
                <a:cs typeface="Times New Roman" panose="02020603050405020304" pitchFamily="18" charset="0"/>
              </a:rPr>
              <a:t>PROJECT </a:t>
            </a:r>
            <a:r>
              <a:rPr lang="en-US" sz="3200" b="1" dirty="0" smtClean="0">
                <a:solidFill>
                  <a:srgbClr val="2EB368"/>
                </a:solidFill>
                <a:latin typeface="Times New Roman" panose="02020603050405020304" pitchFamily="18" charset="0"/>
                <a:ea typeface="Roboto" panose="02000000000000000000" pitchFamily="2" charset="0"/>
                <a:cs typeface="Times New Roman" panose="02020603050405020304" pitchFamily="18" charset="0"/>
              </a:rPr>
              <a:t>INFORMATION</a:t>
            </a:r>
            <a:endParaRPr lang="en-US" sz="3200" b="1" dirty="0">
              <a:solidFill>
                <a:srgbClr val="2EB368"/>
              </a:solidFill>
              <a:latin typeface="Times New Roman" panose="02020603050405020304" pitchFamily="18" charset="0"/>
              <a:ea typeface="Roboto" panose="02000000000000000000" pitchFamily="2" charset="0"/>
              <a:cs typeface="Times New Roman" panose="02020603050405020304" pitchFamily="18" charset="0"/>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081" y="3914590"/>
            <a:ext cx="2845665" cy="3207789"/>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6221" y="137412"/>
            <a:ext cx="988299" cy="756007"/>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40307" b="20879"/>
          <a:stretch/>
        </p:blipFill>
        <p:spPr>
          <a:xfrm>
            <a:off x="0" y="5312681"/>
            <a:ext cx="1038385" cy="1551106"/>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b="20375"/>
          <a:stretch/>
        </p:blipFill>
        <p:spPr>
          <a:xfrm>
            <a:off x="1461601" y="5314384"/>
            <a:ext cx="1739536" cy="1560978"/>
          </a:xfrm>
          <a:prstGeom prst="rect">
            <a:avLst/>
          </a:prstGeom>
        </p:spPr>
      </p:pic>
      <p:cxnSp>
        <p:nvCxnSpPr>
          <p:cNvPr id="23" name="Elbow Connector 22"/>
          <p:cNvCxnSpPr>
            <a:stCxn id="14" idx="0"/>
          </p:cNvCxnSpPr>
          <p:nvPr/>
        </p:nvCxnSpPr>
        <p:spPr>
          <a:xfrm rot="5400000" flipH="1" flipV="1">
            <a:off x="767181" y="1060501"/>
            <a:ext cx="3150661" cy="2557519"/>
          </a:xfrm>
          <a:prstGeom prst="bentConnector3">
            <a:avLst>
              <a:gd name="adj1" fmla="val 99228"/>
            </a:avLst>
          </a:prstGeom>
          <a:ln w="38100">
            <a:solidFill>
              <a:srgbClr val="0C2E40"/>
            </a:solidFill>
            <a:prstDash val="dashDot"/>
          </a:ln>
        </p:spPr>
        <p:style>
          <a:lnRef idx="1">
            <a:schemeClr val="accent1"/>
          </a:lnRef>
          <a:fillRef idx="0">
            <a:schemeClr val="accent1"/>
          </a:fillRef>
          <a:effectRef idx="0">
            <a:schemeClr val="accent1"/>
          </a:effectRef>
          <a:fontRef idx="minor">
            <a:schemeClr val="tx1"/>
          </a:fontRef>
        </p:style>
      </p:cxnSp>
      <p:grpSp>
        <p:nvGrpSpPr>
          <p:cNvPr id="126" name="Group 125"/>
          <p:cNvGrpSpPr/>
          <p:nvPr/>
        </p:nvGrpSpPr>
        <p:grpSpPr>
          <a:xfrm>
            <a:off x="1038385" y="1151014"/>
            <a:ext cx="3564507" cy="2460416"/>
            <a:chOff x="1038385" y="1151014"/>
            <a:chExt cx="3564507" cy="2460416"/>
          </a:xfrm>
        </p:grpSpPr>
        <p:sp>
          <p:nvSpPr>
            <p:cNvPr id="117" name="Rectangle 116"/>
            <p:cNvSpPr/>
            <p:nvPr/>
          </p:nvSpPr>
          <p:spPr>
            <a:xfrm>
              <a:off x="1963692" y="1780293"/>
              <a:ext cx="1759351" cy="1831137"/>
            </a:xfrm>
            <a:prstGeom prst="rect">
              <a:avLst/>
            </a:prstGeom>
            <a:solidFill>
              <a:schemeClr val="accent1">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p:cNvGrpSpPr/>
            <p:nvPr/>
          </p:nvGrpSpPr>
          <p:grpSpPr>
            <a:xfrm>
              <a:off x="1038385" y="1151014"/>
              <a:ext cx="3564507" cy="1827136"/>
              <a:chOff x="2200529" y="1574516"/>
              <a:chExt cx="3564507" cy="1827136"/>
            </a:xfrm>
          </p:grpSpPr>
          <p:sp>
            <p:nvSpPr>
              <p:cNvPr id="46" name="TextBox 45"/>
              <p:cNvSpPr txBox="1"/>
              <p:nvPr/>
            </p:nvSpPr>
            <p:spPr>
              <a:xfrm>
                <a:off x="2200529" y="1574516"/>
                <a:ext cx="3564507" cy="461665"/>
              </a:xfrm>
              <a:prstGeom prst="rect">
                <a:avLst/>
              </a:prstGeom>
              <a:noFill/>
            </p:spPr>
            <p:txBody>
              <a:bodyPr wrap="square" rtlCol="0">
                <a:spAutoFit/>
              </a:bodyPr>
              <a:lstStyle/>
              <a:p>
                <a:pPr algn="ctr"/>
                <a:r>
                  <a:rPr lang="en-US" sz="2400" b="1" dirty="0" smtClean="0">
                    <a:solidFill>
                      <a:srgbClr val="0C2E40"/>
                    </a:solidFill>
                    <a:latin typeface="Roboto" panose="02000000000000000000" pitchFamily="2" charset="0"/>
                    <a:ea typeface="Roboto" panose="02000000000000000000" pitchFamily="2" charset="0"/>
                    <a:cs typeface="Roboto" panose="02000000000000000000" pitchFamily="2" charset="0"/>
                  </a:rPr>
                  <a:t>The Developer</a:t>
                </a:r>
                <a:endParaRPr lang="en-US" sz="2400" b="1" dirty="0">
                  <a:solidFill>
                    <a:srgbClr val="0C2E40"/>
                  </a:solidFill>
                  <a:latin typeface="Roboto" panose="02000000000000000000" pitchFamily="2" charset="0"/>
                  <a:ea typeface="Roboto" panose="02000000000000000000" pitchFamily="2" charset="0"/>
                  <a:cs typeface="Roboto" panose="02000000000000000000" pitchFamily="2" charset="0"/>
                </a:endParaRPr>
              </a:p>
            </p:txBody>
          </p:sp>
          <p:sp>
            <p:nvSpPr>
              <p:cNvPr id="47" name="TextBox 46"/>
              <p:cNvSpPr txBox="1"/>
              <p:nvPr/>
            </p:nvSpPr>
            <p:spPr>
              <a:xfrm>
                <a:off x="2771749" y="2203795"/>
                <a:ext cx="2425744" cy="400110"/>
              </a:xfrm>
              <a:prstGeom prst="rect">
                <a:avLst/>
              </a:prstGeom>
              <a:noFill/>
            </p:spPr>
            <p:txBody>
              <a:bodyPr wrap="square" rtlCol="0">
                <a:spAutoFit/>
              </a:bodyPr>
              <a:lstStyle/>
              <a:p>
                <a:pPr algn="ctr"/>
                <a:endParaRPr lang="en-US" sz="2000" dirty="0">
                  <a:solidFill>
                    <a:srgbClr val="0C2E40"/>
                  </a:solidFill>
                  <a:latin typeface="Roboto" panose="02000000000000000000" pitchFamily="2" charset="0"/>
                  <a:ea typeface="Roboto" panose="02000000000000000000" pitchFamily="2" charset="0"/>
                  <a:cs typeface="Roboto" panose="02000000000000000000" pitchFamily="2" charset="0"/>
                </a:endParaRPr>
              </a:p>
            </p:txBody>
          </p:sp>
          <p:pic>
            <p:nvPicPr>
              <p:cNvPr id="48" name="Picture 47"/>
              <p:cNvPicPr>
                <a:picLocks noChangeAspect="1"/>
              </p:cNvPicPr>
              <p:nvPr/>
            </p:nvPicPr>
            <p:blipFill rotWithShape="1">
              <a:blip r:embed="rId5">
                <a:extLst>
                  <a:ext uri="{28A0092B-C50C-407E-A947-70E740481C1C}">
                    <a14:useLocalDpi xmlns:a14="http://schemas.microsoft.com/office/drawing/2010/main" val="0"/>
                  </a:ext>
                </a:extLst>
              </a:blip>
              <a:srcRect l="25895" r="25192"/>
              <a:stretch/>
            </p:blipFill>
            <p:spPr>
              <a:xfrm>
                <a:off x="3353720" y="2710787"/>
                <a:ext cx="1176373" cy="690865"/>
              </a:xfrm>
              <a:prstGeom prst="rect">
                <a:avLst/>
              </a:prstGeom>
            </p:spPr>
          </p:pic>
          <p:cxnSp>
            <p:nvCxnSpPr>
              <p:cNvPr id="74" name="Straight Connector 73"/>
              <p:cNvCxnSpPr/>
              <p:nvPr/>
            </p:nvCxnSpPr>
            <p:spPr>
              <a:xfrm>
                <a:off x="3125836" y="2074235"/>
                <a:ext cx="1759351" cy="0"/>
              </a:xfrm>
              <a:prstGeom prst="line">
                <a:avLst/>
              </a:prstGeom>
              <a:ln w="57150">
                <a:solidFill>
                  <a:srgbClr val="0C2E40"/>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2" name="Group 1"/>
          <p:cNvGrpSpPr/>
          <p:nvPr/>
        </p:nvGrpSpPr>
        <p:grpSpPr>
          <a:xfrm>
            <a:off x="4290788" y="1136356"/>
            <a:ext cx="3253820" cy="2424212"/>
            <a:chOff x="4248372" y="1136748"/>
            <a:chExt cx="3253820" cy="2424212"/>
          </a:xfrm>
        </p:grpSpPr>
        <p:sp>
          <p:nvSpPr>
            <p:cNvPr id="118" name="Rectangle 117"/>
            <p:cNvSpPr/>
            <p:nvPr/>
          </p:nvSpPr>
          <p:spPr>
            <a:xfrm>
              <a:off x="4275756" y="1780293"/>
              <a:ext cx="3175640" cy="1780667"/>
            </a:xfrm>
            <a:prstGeom prst="rect">
              <a:avLst/>
            </a:prstGeom>
            <a:solidFill>
              <a:schemeClr val="accent1">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7" name="Group 76"/>
            <p:cNvGrpSpPr/>
            <p:nvPr/>
          </p:nvGrpSpPr>
          <p:grpSpPr>
            <a:xfrm>
              <a:off x="4248372" y="1136748"/>
              <a:ext cx="3253820" cy="2188722"/>
              <a:chOff x="6663651" y="1522742"/>
              <a:chExt cx="3253820" cy="2188722"/>
            </a:xfrm>
          </p:grpSpPr>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5042" y="3088883"/>
                <a:ext cx="622581" cy="622581"/>
              </a:xfrm>
              <a:prstGeom prst="rect">
                <a:avLst/>
              </a:prstGeom>
            </p:spPr>
          </p:pic>
          <p:sp>
            <p:nvSpPr>
              <p:cNvPr id="49" name="TextBox 48"/>
              <p:cNvSpPr txBox="1"/>
              <p:nvPr/>
            </p:nvSpPr>
            <p:spPr>
              <a:xfrm>
                <a:off x="7579100" y="1522742"/>
                <a:ext cx="1487057" cy="461665"/>
              </a:xfrm>
              <a:prstGeom prst="rect">
                <a:avLst/>
              </a:prstGeom>
              <a:noFill/>
            </p:spPr>
            <p:txBody>
              <a:bodyPr wrap="square" rtlCol="0">
                <a:spAutoFit/>
              </a:bodyPr>
              <a:lstStyle/>
              <a:p>
                <a:pPr algn="ctr"/>
                <a:r>
                  <a:rPr lang="en-US" sz="2400" b="1" dirty="0" smtClean="0">
                    <a:solidFill>
                      <a:srgbClr val="0C2E40"/>
                    </a:solidFill>
                    <a:latin typeface="Roboto" panose="02000000000000000000" pitchFamily="2" charset="0"/>
                    <a:ea typeface="Roboto" panose="02000000000000000000" pitchFamily="2" charset="0"/>
                    <a:cs typeface="Roboto" panose="02000000000000000000" pitchFamily="2" charset="0"/>
                  </a:rPr>
                  <a:t>Scale</a:t>
                </a:r>
                <a:endParaRPr lang="en-US" sz="2400" b="1" dirty="0">
                  <a:solidFill>
                    <a:srgbClr val="0C2E40"/>
                  </a:solidFill>
                  <a:latin typeface="Roboto" panose="02000000000000000000" pitchFamily="2" charset="0"/>
                  <a:ea typeface="Roboto" panose="02000000000000000000" pitchFamily="2" charset="0"/>
                  <a:cs typeface="Roboto" panose="02000000000000000000" pitchFamily="2" charset="0"/>
                </a:endParaRPr>
              </a:p>
            </p:txBody>
          </p:sp>
          <p:sp>
            <p:nvSpPr>
              <p:cNvPr id="50" name="TextBox 49"/>
              <p:cNvSpPr txBox="1"/>
              <p:nvPr/>
            </p:nvSpPr>
            <p:spPr>
              <a:xfrm>
                <a:off x="6663651" y="2213383"/>
                <a:ext cx="3253820" cy="707886"/>
              </a:xfrm>
              <a:prstGeom prst="rect">
                <a:avLst/>
              </a:prstGeom>
              <a:noFill/>
            </p:spPr>
            <p:txBody>
              <a:bodyPr wrap="square" rtlCol="0">
                <a:spAutoFit/>
              </a:bodyPr>
              <a:lstStyle/>
              <a:p>
                <a:pPr algn="ctr"/>
                <a:r>
                  <a:rPr lang="en-US" sz="2000" dirty="0" smtClean="0">
                    <a:solidFill>
                      <a:srgbClr val="0C2E40"/>
                    </a:solidFill>
                    <a:latin typeface="Times New Roman" panose="02020603050405020304" pitchFamily="18" charset="0"/>
                    <a:ea typeface="Roboto" panose="02000000000000000000" pitchFamily="2" charset="0"/>
                    <a:cs typeface="Times New Roman" panose="02020603050405020304" pitchFamily="18" charset="0"/>
                  </a:rPr>
                  <a:t>~272 hectare</a:t>
                </a:r>
              </a:p>
              <a:p>
                <a:pPr algn="ctr"/>
                <a:r>
                  <a:rPr lang="en-US" sz="2000" dirty="0" smtClean="0">
                    <a:solidFill>
                      <a:srgbClr val="0C2E40"/>
                    </a:solidFill>
                    <a:latin typeface="Times New Roman" panose="02020603050405020304" pitchFamily="18" charset="0"/>
                    <a:ea typeface="Roboto" panose="02000000000000000000" pitchFamily="2" charset="0"/>
                    <a:cs typeface="Times New Roman" panose="02020603050405020304" pitchFamily="18" charset="0"/>
                  </a:rPr>
                  <a:t>Green area~36 ha</a:t>
                </a:r>
                <a:endParaRPr lang="en-US" sz="2000" dirty="0">
                  <a:solidFill>
                    <a:srgbClr val="0C2E40"/>
                  </a:solidFill>
                  <a:latin typeface="Times New Roman" panose="02020603050405020304" pitchFamily="18" charset="0"/>
                  <a:ea typeface="Roboto" panose="02000000000000000000" pitchFamily="2" charset="0"/>
                  <a:cs typeface="Times New Roman" panose="02020603050405020304" pitchFamily="18" charset="0"/>
                </a:endParaRPr>
              </a:p>
            </p:txBody>
          </p:sp>
          <p:cxnSp>
            <p:nvCxnSpPr>
              <p:cNvPr id="75" name="Straight Connector 74"/>
              <p:cNvCxnSpPr/>
              <p:nvPr/>
            </p:nvCxnSpPr>
            <p:spPr>
              <a:xfrm flipV="1">
                <a:off x="6691035" y="2029614"/>
                <a:ext cx="3161617" cy="19191"/>
              </a:xfrm>
              <a:prstGeom prst="line">
                <a:avLst/>
              </a:prstGeom>
              <a:ln w="57150">
                <a:solidFill>
                  <a:srgbClr val="0C2E40"/>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125" name="Group 124"/>
          <p:cNvGrpSpPr/>
          <p:nvPr/>
        </p:nvGrpSpPr>
        <p:grpSpPr>
          <a:xfrm>
            <a:off x="7353013" y="1081723"/>
            <a:ext cx="3253820" cy="2477167"/>
            <a:chOff x="2480993" y="3854666"/>
            <a:chExt cx="3253820" cy="2477167"/>
          </a:xfrm>
        </p:grpSpPr>
        <p:grpSp>
          <p:nvGrpSpPr>
            <p:cNvPr id="99" name="Group 98"/>
            <p:cNvGrpSpPr/>
            <p:nvPr/>
          </p:nvGrpSpPr>
          <p:grpSpPr>
            <a:xfrm>
              <a:off x="2480993" y="3854666"/>
              <a:ext cx="3253820" cy="2240207"/>
              <a:chOff x="3928463" y="3964750"/>
              <a:chExt cx="3253820" cy="2240207"/>
            </a:xfrm>
          </p:grpSpPr>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26938" y="5412221"/>
                <a:ext cx="792736" cy="792736"/>
              </a:xfrm>
              <a:prstGeom prst="rect">
                <a:avLst/>
              </a:prstGeom>
            </p:spPr>
          </p:pic>
          <p:sp>
            <p:nvSpPr>
              <p:cNvPr id="94" name="TextBox 93"/>
              <p:cNvSpPr txBox="1"/>
              <p:nvPr/>
            </p:nvSpPr>
            <p:spPr>
              <a:xfrm>
                <a:off x="4028165" y="3964750"/>
                <a:ext cx="3054416" cy="461665"/>
              </a:xfrm>
              <a:prstGeom prst="rect">
                <a:avLst/>
              </a:prstGeom>
              <a:noFill/>
            </p:spPr>
            <p:txBody>
              <a:bodyPr wrap="square" rtlCol="0">
                <a:spAutoFit/>
              </a:bodyPr>
              <a:lstStyle/>
              <a:p>
                <a:pPr algn="ctr"/>
                <a:r>
                  <a:rPr lang="en-US" sz="2400" b="1" dirty="0" smtClean="0">
                    <a:solidFill>
                      <a:srgbClr val="0C2E40"/>
                    </a:solidFill>
                    <a:latin typeface="Roboto" panose="02000000000000000000" pitchFamily="2" charset="0"/>
                    <a:ea typeface="Roboto" panose="02000000000000000000" pitchFamily="2" charset="0"/>
                    <a:cs typeface="Roboto" panose="02000000000000000000" pitchFamily="2" charset="0"/>
                  </a:rPr>
                  <a:t>Location</a:t>
                </a:r>
                <a:endParaRPr lang="en-US" sz="2400" b="1" dirty="0">
                  <a:solidFill>
                    <a:srgbClr val="0C2E40"/>
                  </a:solidFill>
                  <a:latin typeface="Roboto" panose="02000000000000000000" pitchFamily="2" charset="0"/>
                  <a:ea typeface="Roboto" panose="02000000000000000000" pitchFamily="2" charset="0"/>
                  <a:cs typeface="Roboto" panose="02000000000000000000" pitchFamily="2" charset="0"/>
                </a:endParaRPr>
              </a:p>
            </p:txBody>
          </p:sp>
          <p:sp>
            <p:nvSpPr>
              <p:cNvPr id="95" name="TextBox 94"/>
              <p:cNvSpPr txBox="1"/>
              <p:nvPr/>
            </p:nvSpPr>
            <p:spPr>
              <a:xfrm>
                <a:off x="3928463" y="4777147"/>
                <a:ext cx="3253820" cy="400110"/>
              </a:xfrm>
              <a:prstGeom prst="rect">
                <a:avLst/>
              </a:prstGeom>
              <a:noFill/>
            </p:spPr>
            <p:txBody>
              <a:bodyPr wrap="square" rtlCol="0">
                <a:spAutoFit/>
              </a:bodyPr>
              <a:lstStyle/>
              <a:p>
                <a:pPr algn="ctr"/>
                <a:r>
                  <a:rPr lang="en-US" sz="2000" dirty="0" smtClean="0">
                    <a:solidFill>
                      <a:srgbClr val="0C2E40"/>
                    </a:solidFill>
                    <a:latin typeface="Roboto" panose="02000000000000000000" pitchFamily="2" charset="0"/>
                    <a:ea typeface="Roboto" panose="02000000000000000000" pitchFamily="2" charset="0"/>
                    <a:cs typeface="Roboto" panose="02000000000000000000" pitchFamily="2" charset="0"/>
                  </a:rPr>
                  <a:t>District 9</a:t>
                </a:r>
                <a:endParaRPr lang="en-US" sz="2000" dirty="0">
                  <a:solidFill>
                    <a:srgbClr val="0C2E40"/>
                  </a:solidFill>
                  <a:latin typeface="Roboto" panose="02000000000000000000" pitchFamily="2" charset="0"/>
                  <a:ea typeface="Roboto" panose="02000000000000000000" pitchFamily="2" charset="0"/>
                  <a:cs typeface="Roboto" panose="02000000000000000000" pitchFamily="2" charset="0"/>
                </a:endParaRPr>
              </a:p>
            </p:txBody>
          </p:sp>
          <p:cxnSp>
            <p:nvCxnSpPr>
              <p:cNvPr id="96" name="Straight Connector 95"/>
              <p:cNvCxnSpPr/>
              <p:nvPr/>
            </p:nvCxnSpPr>
            <p:spPr>
              <a:xfrm>
                <a:off x="4717690" y="4527354"/>
                <a:ext cx="1751599" cy="0"/>
              </a:xfrm>
              <a:prstGeom prst="line">
                <a:avLst/>
              </a:prstGeom>
              <a:ln w="57150">
                <a:solidFill>
                  <a:srgbClr val="0C2E40"/>
                </a:solidFill>
                <a:prstDash val="solid"/>
              </a:ln>
            </p:spPr>
            <p:style>
              <a:lnRef idx="1">
                <a:schemeClr val="accent1"/>
              </a:lnRef>
              <a:fillRef idx="0">
                <a:schemeClr val="accent1"/>
              </a:fillRef>
              <a:effectRef idx="0">
                <a:schemeClr val="accent1"/>
              </a:effectRef>
              <a:fontRef idx="minor">
                <a:schemeClr val="tx1"/>
              </a:fontRef>
            </p:style>
          </p:cxnSp>
        </p:grpSp>
        <p:sp>
          <p:nvSpPr>
            <p:cNvPr id="122" name="Rectangle 121"/>
            <p:cNvSpPr/>
            <p:nvPr/>
          </p:nvSpPr>
          <p:spPr>
            <a:xfrm>
              <a:off x="3255631" y="4500696"/>
              <a:ext cx="1751599" cy="1831137"/>
            </a:xfrm>
            <a:prstGeom prst="rect">
              <a:avLst/>
            </a:prstGeom>
            <a:solidFill>
              <a:schemeClr val="accent1">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4248372" y="3887618"/>
            <a:ext cx="5630878" cy="2479519"/>
            <a:chOff x="4248372" y="3887618"/>
            <a:chExt cx="5630878" cy="2479519"/>
          </a:xfrm>
        </p:grpSpPr>
        <p:sp>
          <p:nvSpPr>
            <p:cNvPr id="129" name="Rectangle 128"/>
            <p:cNvSpPr/>
            <p:nvPr/>
          </p:nvSpPr>
          <p:spPr>
            <a:xfrm>
              <a:off x="4248372" y="4536000"/>
              <a:ext cx="5630878" cy="1831137"/>
            </a:xfrm>
            <a:prstGeom prst="rect">
              <a:avLst/>
            </a:prstGeom>
            <a:solidFill>
              <a:schemeClr val="accent1">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5379695" y="3887618"/>
              <a:ext cx="3054416" cy="461665"/>
            </a:xfrm>
            <a:prstGeom prst="rect">
              <a:avLst/>
            </a:prstGeom>
            <a:noFill/>
          </p:spPr>
          <p:txBody>
            <a:bodyPr wrap="square" rtlCol="0">
              <a:spAutoFit/>
            </a:bodyPr>
            <a:lstStyle/>
            <a:p>
              <a:pPr algn="ctr"/>
              <a:r>
                <a:rPr lang="en-US" sz="2400" b="1" dirty="0" smtClean="0">
                  <a:solidFill>
                    <a:srgbClr val="0C2E40"/>
                  </a:solidFill>
                  <a:latin typeface="Roboto" panose="02000000000000000000" pitchFamily="2" charset="0"/>
                  <a:ea typeface="Roboto" panose="02000000000000000000" pitchFamily="2" charset="0"/>
                  <a:cs typeface="Roboto" panose="02000000000000000000" pitchFamily="2" charset="0"/>
                </a:rPr>
                <a:t>Products</a:t>
              </a:r>
              <a:endParaRPr lang="en-US" sz="2400" b="1" dirty="0">
                <a:solidFill>
                  <a:srgbClr val="0C2E40"/>
                </a:solidFill>
                <a:latin typeface="Roboto" panose="02000000000000000000" pitchFamily="2" charset="0"/>
                <a:ea typeface="Roboto" panose="02000000000000000000" pitchFamily="2" charset="0"/>
                <a:cs typeface="Roboto" panose="02000000000000000000" pitchFamily="2" charset="0"/>
              </a:endParaRPr>
            </a:p>
          </p:txBody>
        </p:sp>
        <p:cxnSp>
          <p:nvCxnSpPr>
            <p:cNvPr id="108" name="Straight Connector 107"/>
            <p:cNvCxnSpPr/>
            <p:nvPr/>
          </p:nvCxnSpPr>
          <p:spPr>
            <a:xfrm>
              <a:off x="6131863" y="4421028"/>
              <a:ext cx="1562582" cy="0"/>
            </a:xfrm>
            <a:prstGeom prst="line">
              <a:avLst/>
            </a:prstGeom>
            <a:ln w="57150">
              <a:solidFill>
                <a:srgbClr val="0C2E40"/>
              </a:solidFill>
              <a:prstDash val="solid"/>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5837037" y="4685940"/>
              <a:ext cx="1707571" cy="707886"/>
            </a:xfrm>
            <a:prstGeom prst="rect">
              <a:avLst/>
            </a:prstGeom>
            <a:noFill/>
          </p:spPr>
          <p:txBody>
            <a:bodyPr wrap="square" rtlCol="0">
              <a:spAutoFit/>
            </a:bodyPr>
            <a:lstStyle/>
            <a:p>
              <a:pPr algn="ctr"/>
              <a:r>
                <a:rPr lang="en-US" sz="2000" dirty="0" smtClean="0">
                  <a:solidFill>
                    <a:srgbClr val="0C2E40"/>
                  </a:solidFill>
                  <a:latin typeface="Times New Roman" panose="02020603050405020304" pitchFamily="18" charset="0"/>
                  <a:ea typeface="Roboto" panose="02000000000000000000" pitchFamily="2" charset="0"/>
                  <a:cs typeface="Times New Roman" panose="02020603050405020304" pitchFamily="18" charset="0"/>
                </a:rPr>
                <a:t>44.000</a:t>
              </a:r>
            </a:p>
            <a:p>
              <a:pPr algn="ctr"/>
              <a:r>
                <a:rPr lang="en-US" sz="2000" dirty="0" smtClean="0">
                  <a:solidFill>
                    <a:srgbClr val="0C2E40"/>
                  </a:solidFill>
                  <a:latin typeface="Times New Roman" panose="02020603050405020304" pitchFamily="18" charset="0"/>
                  <a:ea typeface="Roboto" panose="02000000000000000000" pitchFamily="2" charset="0"/>
                  <a:cs typeface="Times New Roman" panose="02020603050405020304" pitchFamily="18" charset="0"/>
                </a:rPr>
                <a:t>apartments</a:t>
              </a:r>
              <a:endParaRPr lang="en-US" sz="2000" dirty="0">
                <a:solidFill>
                  <a:srgbClr val="0C2E40"/>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10" name="TextBox 109"/>
            <p:cNvSpPr txBox="1"/>
            <p:nvPr/>
          </p:nvSpPr>
          <p:spPr>
            <a:xfrm>
              <a:off x="7414231" y="4685940"/>
              <a:ext cx="2355224" cy="707886"/>
            </a:xfrm>
            <a:prstGeom prst="rect">
              <a:avLst/>
            </a:prstGeom>
            <a:noFill/>
          </p:spPr>
          <p:txBody>
            <a:bodyPr wrap="square" rtlCol="0">
              <a:spAutoFit/>
            </a:bodyPr>
            <a:lstStyle/>
            <a:p>
              <a:pPr algn="ctr"/>
              <a:r>
                <a:rPr lang="en-US" sz="2000" dirty="0">
                  <a:solidFill>
                    <a:srgbClr val="0C2E40"/>
                  </a:solidFill>
                  <a:latin typeface="Times New Roman" panose="02020603050405020304" pitchFamily="18" charset="0"/>
                  <a:ea typeface="Roboto" panose="02000000000000000000" pitchFamily="2" charset="0"/>
                  <a:cs typeface="Times New Roman" panose="02020603050405020304" pitchFamily="18" charset="0"/>
                </a:rPr>
                <a:t>1.600 townhouses</a:t>
              </a:r>
            </a:p>
            <a:p>
              <a:pPr algn="ctr"/>
              <a:r>
                <a:rPr lang="en-US" sz="2000" dirty="0">
                  <a:solidFill>
                    <a:srgbClr val="0C2E40"/>
                  </a:solidFill>
                  <a:latin typeface="Times New Roman" panose="02020603050405020304" pitchFamily="18" charset="0"/>
                  <a:ea typeface="Roboto" panose="02000000000000000000" pitchFamily="2" charset="0"/>
                  <a:cs typeface="Times New Roman" panose="02020603050405020304" pitchFamily="18" charset="0"/>
                </a:rPr>
                <a:t>&amp; villas</a:t>
              </a:r>
            </a:p>
          </p:txBody>
        </p:sp>
        <p:pic>
          <p:nvPicPr>
            <p:cNvPr id="115" name="Picture 1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5753" y="5483257"/>
              <a:ext cx="788007" cy="788007"/>
            </a:xfrm>
            <a:prstGeom prst="rect">
              <a:avLst/>
            </a:prstGeom>
          </p:spPr>
        </p:pic>
        <p:pic>
          <p:nvPicPr>
            <p:cNvPr id="116" name="Picture 1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35752" y="5399491"/>
              <a:ext cx="864619" cy="864619"/>
            </a:xfrm>
            <a:prstGeom prst="rect">
              <a:avLst/>
            </a:prstGeom>
          </p:spPr>
        </p:pic>
        <p:pic>
          <p:nvPicPr>
            <p:cNvPr id="130" name="Picture 1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35109" y="5416625"/>
              <a:ext cx="847485" cy="847485"/>
            </a:xfrm>
            <a:prstGeom prst="rect">
              <a:avLst/>
            </a:prstGeom>
          </p:spPr>
        </p:pic>
        <p:sp>
          <p:nvSpPr>
            <p:cNvPr id="51" name="TextBox 50"/>
            <p:cNvSpPr txBox="1"/>
            <p:nvPr/>
          </p:nvSpPr>
          <p:spPr>
            <a:xfrm>
              <a:off x="4470800" y="4670554"/>
              <a:ext cx="1271210" cy="707886"/>
            </a:xfrm>
            <a:prstGeom prst="rect">
              <a:avLst/>
            </a:prstGeom>
            <a:noFill/>
          </p:spPr>
          <p:txBody>
            <a:bodyPr wrap="square" rtlCol="0">
              <a:spAutoFit/>
            </a:bodyPr>
            <a:lstStyle/>
            <a:p>
              <a:pPr algn="ctr"/>
              <a:r>
                <a:rPr lang="en-US" sz="2000" dirty="0" smtClean="0">
                  <a:solidFill>
                    <a:srgbClr val="0C2E40"/>
                  </a:solidFill>
                  <a:latin typeface="Times New Roman" panose="02020603050405020304" pitchFamily="18" charset="0"/>
                  <a:ea typeface="Roboto" panose="02000000000000000000" pitchFamily="2" charset="0"/>
                  <a:cs typeface="Times New Roman" panose="02020603050405020304" pitchFamily="18" charset="0"/>
                </a:rPr>
                <a:t>71</a:t>
              </a:r>
            </a:p>
            <a:p>
              <a:pPr algn="ctr"/>
              <a:r>
                <a:rPr lang="en-US" sz="2000" dirty="0" err="1" smtClean="0">
                  <a:solidFill>
                    <a:srgbClr val="0C2E40"/>
                  </a:solidFill>
                  <a:latin typeface="Times New Roman" panose="02020603050405020304" pitchFamily="18" charset="0"/>
                  <a:ea typeface="Roboto" panose="02000000000000000000" pitchFamily="2" charset="0"/>
                  <a:cs typeface="Times New Roman" panose="02020603050405020304" pitchFamily="18" charset="0"/>
                </a:rPr>
                <a:t>buidings</a:t>
              </a:r>
              <a:endParaRPr lang="en-US" sz="2000" dirty="0">
                <a:solidFill>
                  <a:srgbClr val="0C2E40"/>
                </a:solidFill>
                <a:latin typeface="Times New Roman" panose="02020603050405020304" pitchFamily="18" charset="0"/>
                <a:ea typeface="Roboto" panose="02000000000000000000" pitchFamily="2" charset="0"/>
                <a:cs typeface="Times New Roman" panose="02020603050405020304" pitchFamily="18" charset="0"/>
              </a:endParaRPr>
            </a:p>
          </p:txBody>
        </p:sp>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49132" y="5373649"/>
              <a:ext cx="888601" cy="888601"/>
            </a:xfrm>
            <a:prstGeom prst="rect">
              <a:avLst/>
            </a:prstGeom>
          </p:spPr>
        </p:pic>
      </p:grpSp>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spTree>
    <p:extLst>
      <p:ext uri="{BB962C8B-B14F-4D97-AF65-F5344CB8AC3E}">
        <p14:creationId xmlns:p14="http://schemas.microsoft.com/office/powerpoint/2010/main" val="10974565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oup 116"/>
          <p:cNvGrpSpPr/>
          <p:nvPr/>
        </p:nvGrpSpPr>
        <p:grpSpPr>
          <a:xfrm>
            <a:off x="9252404" y="0"/>
            <a:ext cx="2939596" cy="7122379"/>
            <a:chOff x="9252404" y="0"/>
            <a:chExt cx="2939596" cy="7122379"/>
          </a:xfrm>
        </p:grpSpPr>
        <p:sp>
          <p:nvSpPr>
            <p:cNvPr id="118" name="Rectangle 117"/>
            <p:cNvSpPr/>
            <p:nvPr/>
          </p:nvSpPr>
          <p:spPr>
            <a:xfrm>
              <a:off x="9956800" y="0"/>
              <a:ext cx="2235200" cy="6858000"/>
            </a:xfrm>
            <a:prstGeom prst="rect">
              <a:avLst/>
            </a:prstGeom>
            <a:pattFill prst="smConfetti">
              <a:fgClr>
                <a:srgbClr val="2EB36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9" name="Picture 118"/>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b="62816"/>
            <a:stretch/>
          </p:blipFill>
          <p:spPr>
            <a:xfrm rot="16200000">
              <a:off x="7215659" y="2146038"/>
              <a:ext cx="7013086" cy="2939596"/>
            </a:xfrm>
            <a:prstGeom prst="rect">
              <a:avLst/>
            </a:prstGeom>
          </p:spPr>
        </p:pic>
      </p:grpSp>
      <p:sp>
        <p:nvSpPr>
          <p:cNvPr id="5" name="TextBox 4"/>
          <p:cNvSpPr txBox="1"/>
          <p:nvPr/>
        </p:nvSpPr>
        <p:spPr>
          <a:xfrm>
            <a:off x="1489826" y="398366"/>
            <a:ext cx="7213840" cy="553998"/>
          </a:xfrm>
          <a:prstGeom prst="rect">
            <a:avLst/>
          </a:prstGeom>
          <a:noFill/>
        </p:spPr>
        <p:txBody>
          <a:bodyPr wrap="square" rtlCol="0">
            <a:spAutoFit/>
          </a:bodyPr>
          <a:lstStyle/>
          <a:p>
            <a:r>
              <a:rPr lang="en-US" sz="3000" b="1" dirty="0" smtClean="0">
                <a:solidFill>
                  <a:srgbClr val="2EB368"/>
                </a:solidFill>
                <a:latin typeface="Times New Roman" panose="02020603050405020304" pitchFamily="18" charset="0"/>
                <a:ea typeface="Roboto" panose="02000000000000000000" pitchFamily="2" charset="0"/>
                <a:cs typeface="Times New Roman" panose="02020603050405020304" pitchFamily="18" charset="0"/>
              </a:rPr>
              <a:t>LINK TO THE ULTILITIES</a:t>
            </a:r>
            <a:endParaRPr lang="en-US" sz="3000" b="1" dirty="0">
              <a:solidFill>
                <a:srgbClr val="2EB368"/>
              </a:solidFill>
              <a:latin typeface="Times New Roman" panose="02020603050405020304" pitchFamily="18" charset="0"/>
              <a:ea typeface="Roboto" panose="02000000000000000000" pitchFamily="2" charset="0"/>
              <a:cs typeface="Times New Roman" panose="02020603050405020304" pitchFamily="18"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00716" y="109292"/>
            <a:ext cx="988299" cy="756007"/>
          </a:xfrm>
          <a:prstGeom prst="rect">
            <a:avLst/>
          </a:prstGeom>
        </p:spPr>
      </p:pic>
      <p:pic>
        <p:nvPicPr>
          <p:cNvPr id="106" name="Picture 105"/>
          <p:cNvPicPr>
            <a:picLocks noChangeAspect="1"/>
          </p:cNvPicPr>
          <p:nvPr/>
        </p:nvPicPr>
        <p:blipFill rotWithShape="1">
          <a:blip r:embed="rId4" cstate="print">
            <a:extLst>
              <a:ext uri="{28A0092B-C50C-407E-A947-70E740481C1C}">
                <a14:useLocalDpi xmlns:a14="http://schemas.microsoft.com/office/drawing/2010/main" val="0"/>
              </a:ext>
            </a:extLst>
          </a:blip>
          <a:srcRect l="52072" b="7440"/>
          <a:stretch/>
        </p:blipFill>
        <p:spPr>
          <a:xfrm>
            <a:off x="-36006" y="3376814"/>
            <a:ext cx="1599060" cy="3481186"/>
          </a:xfrm>
          <a:prstGeom prst="rect">
            <a:avLst/>
          </a:prstGeom>
        </p:spPr>
      </p:pic>
      <p:cxnSp>
        <p:nvCxnSpPr>
          <p:cNvPr id="107" name="Elbow Connector 106"/>
          <p:cNvCxnSpPr/>
          <p:nvPr/>
        </p:nvCxnSpPr>
        <p:spPr>
          <a:xfrm rot="5400000" flipH="1" flipV="1">
            <a:off x="-806552" y="1541032"/>
            <a:ext cx="2907211" cy="1221329"/>
          </a:xfrm>
          <a:prstGeom prst="bentConnector3">
            <a:avLst>
              <a:gd name="adj1" fmla="val 98025"/>
            </a:avLst>
          </a:prstGeom>
          <a:ln w="38100">
            <a:solidFill>
              <a:srgbClr val="0C2E40"/>
            </a:solidFill>
            <a:prstDash val="dashDot"/>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481731" y="959548"/>
            <a:ext cx="9209416" cy="5320721"/>
            <a:chOff x="1471899" y="1088010"/>
            <a:chExt cx="9209416" cy="5320721"/>
          </a:xfrm>
        </p:grpSpPr>
        <p:sp>
          <p:nvSpPr>
            <p:cNvPr id="28" name="TextBox 27"/>
            <p:cNvSpPr txBox="1"/>
            <p:nvPr/>
          </p:nvSpPr>
          <p:spPr>
            <a:xfrm>
              <a:off x="4908099" y="2960485"/>
              <a:ext cx="3443011" cy="361637"/>
            </a:xfrm>
            <a:prstGeom prst="rect">
              <a:avLst/>
            </a:prstGeom>
            <a:noFill/>
          </p:spPr>
          <p:txBody>
            <a:bodyPr wrap="square" rtlCol="0">
              <a:spAutoFit/>
            </a:bodyPr>
            <a:lstStyle/>
            <a:p>
              <a:pPr marL="12700">
                <a:lnSpc>
                  <a:spcPts val="2125"/>
                </a:lnSpc>
                <a:spcBef>
                  <a:spcPts val="106"/>
                </a:spcBef>
              </a:pPr>
              <a:r>
                <a:rPr lang="en-US" sz="2000" b="1" dirty="0">
                  <a:solidFill>
                    <a:srgbClr val="0C2D40"/>
                  </a:solidFill>
                  <a:latin typeface="Times New Roman"/>
                  <a:cs typeface="Times New Roman"/>
                </a:rPr>
                <a:t>Sa</a:t>
              </a:r>
              <a:r>
                <a:rPr lang="en-US" sz="2000" b="1" spc="4" dirty="0">
                  <a:solidFill>
                    <a:srgbClr val="0C2D40"/>
                  </a:solidFill>
                  <a:latin typeface="Times New Roman"/>
                  <a:cs typeface="Times New Roman"/>
                </a:rPr>
                <a:t>i</a:t>
              </a:r>
              <a:r>
                <a:rPr lang="en-US" sz="2000" b="1" dirty="0">
                  <a:solidFill>
                    <a:srgbClr val="0C2D40"/>
                  </a:solidFill>
                  <a:latin typeface="Times New Roman"/>
                  <a:cs typeface="Times New Roman"/>
                </a:rPr>
                <a:t>g</a:t>
              </a:r>
              <a:r>
                <a:rPr lang="en-US" sz="2000" b="1" spc="-9" dirty="0">
                  <a:solidFill>
                    <a:srgbClr val="0C2D40"/>
                  </a:solidFill>
                  <a:latin typeface="Times New Roman"/>
                  <a:cs typeface="Times New Roman"/>
                </a:rPr>
                <a:t>o</a:t>
              </a:r>
              <a:r>
                <a:rPr lang="en-US" sz="2000" b="1" dirty="0">
                  <a:solidFill>
                    <a:srgbClr val="0C2D40"/>
                  </a:solidFill>
                  <a:latin typeface="Times New Roman"/>
                  <a:cs typeface="Times New Roman"/>
                </a:rPr>
                <a:t>n</a:t>
              </a:r>
              <a:r>
                <a:rPr lang="en-US" sz="2000" b="1" spc="449" dirty="0">
                  <a:solidFill>
                    <a:srgbClr val="0C2D40"/>
                  </a:solidFill>
                  <a:latin typeface="Times New Roman"/>
                  <a:cs typeface="Times New Roman"/>
                </a:rPr>
                <a:t> </a:t>
              </a:r>
              <a:r>
                <a:rPr lang="en-US" sz="2000" b="1" dirty="0" smtClean="0">
                  <a:solidFill>
                    <a:srgbClr val="0C2D40"/>
                  </a:solidFill>
                  <a:latin typeface="Times New Roman"/>
                  <a:cs typeface="Times New Roman"/>
                </a:rPr>
                <a:t>H</a:t>
              </a:r>
              <a:r>
                <a:rPr lang="en-US" sz="2000" b="1" spc="4" dirty="0" smtClean="0">
                  <a:solidFill>
                    <a:srgbClr val="0C2D40"/>
                  </a:solidFill>
                  <a:latin typeface="Times New Roman"/>
                  <a:cs typeface="Times New Roman"/>
                </a:rPr>
                <a:t>i</a:t>
              </a:r>
              <a:r>
                <a:rPr lang="en-US" sz="2000" b="1" spc="-4" dirty="0" smtClean="0">
                  <a:solidFill>
                    <a:srgbClr val="0C2D40"/>
                  </a:solidFill>
                  <a:latin typeface="Times New Roman"/>
                  <a:cs typeface="Times New Roman"/>
                </a:rPr>
                <a:t>-</a:t>
              </a:r>
              <a:r>
                <a:rPr lang="en-US" sz="2000" b="1" dirty="0" smtClean="0">
                  <a:solidFill>
                    <a:srgbClr val="0C2D40"/>
                  </a:solidFill>
                  <a:latin typeface="Times New Roman"/>
                  <a:cs typeface="Times New Roman"/>
                </a:rPr>
                <a:t>t</a:t>
              </a:r>
              <a:r>
                <a:rPr lang="en-US" sz="2000" b="1" spc="-9" dirty="0" smtClean="0">
                  <a:solidFill>
                    <a:srgbClr val="0C2D40"/>
                  </a:solidFill>
                  <a:latin typeface="Times New Roman"/>
                  <a:cs typeface="Times New Roman"/>
                </a:rPr>
                <a:t>e</a:t>
              </a:r>
              <a:r>
                <a:rPr lang="en-US" sz="2000" b="1" spc="-4" dirty="0" smtClean="0">
                  <a:solidFill>
                    <a:srgbClr val="0C2D40"/>
                  </a:solidFill>
                  <a:latin typeface="Times New Roman"/>
                  <a:cs typeface="Times New Roman"/>
                </a:rPr>
                <a:t>c</a:t>
              </a:r>
              <a:r>
                <a:rPr lang="en-US" sz="2000" b="1" dirty="0" smtClean="0">
                  <a:solidFill>
                    <a:srgbClr val="0C2D40"/>
                  </a:solidFill>
                  <a:latin typeface="Times New Roman"/>
                  <a:cs typeface="Times New Roman"/>
                </a:rPr>
                <a:t>h Park </a:t>
              </a:r>
              <a:endParaRPr lang="en-US" sz="2000" dirty="0">
                <a:latin typeface="Times New Roman"/>
                <a:cs typeface="Times New Roman"/>
              </a:endParaRPr>
            </a:p>
          </p:txBody>
        </p:sp>
        <p:sp>
          <p:nvSpPr>
            <p:cNvPr id="67" name="TextBox 66"/>
            <p:cNvSpPr txBox="1"/>
            <p:nvPr/>
          </p:nvSpPr>
          <p:spPr>
            <a:xfrm>
              <a:off x="1479994" y="1088010"/>
              <a:ext cx="3592213" cy="400110"/>
            </a:xfrm>
            <a:prstGeom prst="rect">
              <a:avLst/>
            </a:prstGeom>
            <a:noFill/>
          </p:spPr>
          <p:txBody>
            <a:bodyPr wrap="square" rtlCol="0">
              <a:spAutoFit/>
            </a:bodyPr>
            <a:lstStyle/>
            <a:p>
              <a:pPr marL="12700" marR="76123">
                <a:lnSpc>
                  <a:spcPct val="95825"/>
                </a:lnSpc>
                <a:spcBef>
                  <a:spcPts val="1118"/>
                </a:spcBef>
              </a:pPr>
              <a:r>
                <a:rPr lang="en-US" sz="2000" b="1" dirty="0">
                  <a:solidFill>
                    <a:srgbClr val="0C2D40"/>
                  </a:solidFill>
                  <a:latin typeface="Times New Roman"/>
                  <a:cs typeface="Times New Roman"/>
                </a:rPr>
                <a:t>CO</a:t>
              </a:r>
              <a:r>
                <a:rPr lang="en-US" sz="2000" b="1" spc="4" dirty="0">
                  <a:solidFill>
                    <a:srgbClr val="0C2D40"/>
                  </a:solidFill>
                  <a:latin typeface="Times New Roman"/>
                  <a:cs typeface="Times New Roman"/>
                </a:rPr>
                <a:t>.</a:t>
              </a:r>
              <a:r>
                <a:rPr lang="en-US" sz="2000" b="1" dirty="0">
                  <a:solidFill>
                    <a:srgbClr val="0C2D40"/>
                  </a:solidFill>
                  <a:latin typeface="Times New Roman"/>
                  <a:cs typeface="Times New Roman"/>
                </a:rPr>
                <a:t>OP</a:t>
              </a:r>
              <a:r>
                <a:rPr lang="en-US" sz="2000" b="1" spc="53" dirty="0">
                  <a:solidFill>
                    <a:srgbClr val="0C2D40"/>
                  </a:solidFill>
                  <a:latin typeface="Times New Roman"/>
                  <a:cs typeface="Times New Roman"/>
                </a:rPr>
                <a:t> </a:t>
              </a:r>
              <a:r>
                <a:rPr lang="en-US" sz="2000" b="1" dirty="0">
                  <a:solidFill>
                    <a:srgbClr val="0C2D40"/>
                  </a:solidFill>
                  <a:latin typeface="Times New Roman"/>
                  <a:cs typeface="Times New Roman"/>
                </a:rPr>
                <a:t>MART</a:t>
              </a:r>
              <a:r>
                <a:rPr lang="en-US" sz="2000" b="1" spc="-158" dirty="0">
                  <a:solidFill>
                    <a:srgbClr val="0C2D40"/>
                  </a:solidFill>
                  <a:latin typeface="Times New Roman"/>
                  <a:cs typeface="Times New Roman"/>
                </a:rPr>
                <a:t> </a:t>
              </a:r>
              <a:r>
                <a:rPr lang="en-US" sz="2000" b="1" dirty="0">
                  <a:solidFill>
                    <a:srgbClr val="0C2D40"/>
                  </a:solidFill>
                  <a:latin typeface="Times New Roman"/>
                  <a:cs typeface="Times New Roman"/>
                </a:rPr>
                <a:t>DIS</a:t>
              </a:r>
              <a:r>
                <a:rPr lang="en-US" sz="2000" b="1" spc="-9" dirty="0">
                  <a:solidFill>
                    <a:srgbClr val="0C2D40"/>
                  </a:solidFill>
                  <a:latin typeface="Times New Roman"/>
                  <a:cs typeface="Times New Roman"/>
                </a:rPr>
                <a:t>T</a:t>
              </a:r>
              <a:r>
                <a:rPr lang="en-US" sz="2000" b="1" dirty="0">
                  <a:solidFill>
                    <a:srgbClr val="0C2D40"/>
                  </a:solidFill>
                  <a:latin typeface="Times New Roman"/>
                  <a:cs typeface="Times New Roman"/>
                </a:rPr>
                <a:t>.</a:t>
              </a:r>
              <a:r>
                <a:rPr lang="en-US" sz="2000" b="1" spc="102" dirty="0">
                  <a:solidFill>
                    <a:srgbClr val="0C2D40"/>
                  </a:solidFill>
                  <a:latin typeface="Times New Roman"/>
                  <a:cs typeface="Times New Roman"/>
                </a:rPr>
                <a:t> </a:t>
              </a:r>
              <a:r>
                <a:rPr lang="en-US" sz="2000" b="1" dirty="0">
                  <a:solidFill>
                    <a:srgbClr val="0C2D40"/>
                  </a:solidFill>
                  <a:latin typeface="Times New Roman"/>
                  <a:cs typeface="Times New Roman"/>
                </a:rPr>
                <a:t>9</a:t>
              </a:r>
              <a:endParaRPr lang="en-US" sz="2000" dirty="0">
                <a:latin typeface="Times New Roman"/>
                <a:cs typeface="Times New Roman"/>
              </a:endParaRPr>
            </a:p>
          </p:txBody>
        </p:sp>
        <p:sp>
          <p:nvSpPr>
            <p:cNvPr id="60" name="TextBox 59"/>
            <p:cNvSpPr txBox="1"/>
            <p:nvPr/>
          </p:nvSpPr>
          <p:spPr>
            <a:xfrm>
              <a:off x="3514611" y="5485401"/>
              <a:ext cx="2050763" cy="923330"/>
            </a:xfrm>
            <a:prstGeom prst="rect">
              <a:avLst/>
            </a:prstGeom>
            <a:noFill/>
          </p:spPr>
          <p:txBody>
            <a:bodyPr wrap="square" rtlCol="0">
              <a:spAutoFit/>
            </a:bodyPr>
            <a:lstStyle/>
            <a:p>
              <a:r>
                <a:rPr lang="en-US" b="1" dirty="0" smtClean="0">
                  <a:solidFill>
                    <a:srgbClr val="0C2E40"/>
                  </a:solidFill>
                  <a:latin typeface="Times New Roman" panose="02020603050405020304" pitchFamily="18" charset="0"/>
                  <a:ea typeface="Roboto" panose="02000000000000000000" pitchFamily="2" charset="0"/>
                  <a:cs typeface="Times New Roman" panose="02020603050405020304" pitchFamily="18" charset="0"/>
                </a:rPr>
                <a:t>VIETNAM GOLF &amp; COUNTRY CLUB Q9</a:t>
              </a:r>
              <a:endParaRPr lang="en-US" b="1" dirty="0">
                <a:solidFill>
                  <a:srgbClr val="0C2E40"/>
                </a:solidFill>
                <a:latin typeface="Times New Roman" panose="02020603050405020304" pitchFamily="18" charset="0"/>
                <a:ea typeface="Roboto" panose="02000000000000000000" pitchFamily="2" charset="0"/>
                <a:cs typeface="Times New Roman" panose="02020603050405020304" pitchFamily="18" charset="0"/>
              </a:endParaRPr>
            </a:p>
          </p:txBody>
        </p:sp>
        <p:cxnSp>
          <p:nvCxnSpPr>
            <p:cNvPr id="85" name="Straight Connector 84"/>
            <p:cNvCxnSpPr/>
            <p:nvPr/>
          </p:nvCxnSpPr>
          <p:spPr>
            <a:xfrm>
              <a:off x="5454537" y="3376814"/>
              <a:ext cx="0" cy="2993853"/>
            </a:xfrm>
            <a:prstGeom prst="line">
              <a:avLst/>
            </a:prstGeom>
            <a:ln w="57150">
              <a:solidFill>
                <a:srgbClr val="0C2E40"/>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4061397" y="1115454"/>
              <a:ext cx="987883" cy="369332"/>
            </a:xfrm>
            <a:prstGeom prst="rect">
              <a:avLst/>
            </a:prstGeom>
            <a:noFill/>
          </p:spPr>
          <p:txBody>
            <a:bodyPr wrap="square" rtlCol="0">
              <a:spAutoFit/>
            </a:bodyPr>
            <a:lstStyle/>
            <a:p>
              <a:pPr algn="ctr"/>
              <a:r>
                <a:rPr lang="en-US" dirty="0" smtClean="0">
                  <a:solidFill>
                    <a:srgbClr val="0C2E40"/>
                  </a:solidFill>
                  <a:latin typeface="Roboto" panose="02000000000000000000" pitchFamily="2" charset="0"/>
                  <a:ea typeface="Roboto" panose="02000000000000000000" pitchFamily="2" charset="0"/>
                  <a:cs typeface="Roboto" panose="02000000000000000000" pitchFamily="2" charset="0"/>
                </a:rPr>
                <a:t>3.8 km</a:t>
              </a:r>
              <a:endParaRPr lang="en-US" dirty="0">
                <a:solidFill>
                  <a:srgbClr val="0C2E40"/>
                </a:solidFill>
                <a:latin typeface="Roboto" panose="02000000000000000000" pitchFamily="2" charset="0"/>
                <a:ea typeface="Roboto" panose="02000000000000000000" pitchFamily="2" charset="0"/>
                <a:cs typeface="Roboto" panose="02000000000000000000" pitchFamily="2" charset="0"/>
              </a:endParaRPr>
            </a:p>
          </p:txBody>
        </p:sp>
        <p:sp>
          <p:nvSpPr>
            <p:cNvPr id="29" name="TextBox 28"/>
            <p:cNvSpPr txBox="1"/>
            <p:nvPr/>
          </p:nvSpPr>
          <p:spPr>
            <a:xfrm>
              <a:off x="7323721" y="2950232"/>
              <a:ext cx="987883" cy="369332"/>
            </a:xfrm>
            <a:prstGeom prst="rect">
              <a:avLst/>
            </a:prstGeom>
            <a:noFill/>
          </p:spPr>
          <p:txBody>
            <a:bodyPr wrap="square" rtlCol="0">
              <a:spAutoFit/>
            </a:bodyPr>
            <a:lstStyle/>
            <a:p>
              <a:pPr algn="ctr"/>
              <a:r>
                <a:rPr lang="en-US" dirty="0" smtClean="0">
                  <a:solidFill>
                    <a:srgbClr val="0C2E40"/>
                  </a:solidFill>
                  <a:latin typeface="Times New Roman" panose="02020603050405020304" pitchFamily="18" charset="0"/>
                  <a:ea typeface="Roboto" panose="02000000000000000000" pitchFamily="2" charset="0"/>
                  <a:cs typeface="Times New Roman" panose="02020603050405020304" pitchFamily="18" charset="0"/>
                </a:rPr>
                <a:t>2 km</a:t>
              </a:r>
              <a:endParaRPr lang="en-US" dirty="0">
                <a:solidFill>
                  <a:srgbClr val="0C2E40"/>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30" name="TextBox 29"/>
            <p:cNvSpPr txBox="1"/>
            <p:nvPr/>
          </p:nvSpPr>
          <p:spPr>
            <a:xfrm>
              <a:off x="4574194" y="6032971"/>
              <a:ext cx="987883" cy="369332"/>
            </a:xfrm>
            <a:prstGeom prst="rect">
              <a:avLst/>
            </a:prstGeom>
            <a:noFill/>
          </p:spPr>
          <p:txBody>
            <a:bodyPr wrap="square" rtlCol="0">
              <a:spAutoFit/>
            </a:bodyPr>
            <a:lstStyle/>
            <a:p>
              <a:pPr algn="ctr"/>
              <a:r>
                <a:rPr lang="en-US" dirty="0" smtClean="0">
                  <a:solidFill>
                    <a:srgbClr val="0C2E40"/>
                  </a:solidFill>
                  <a:latin typeface="Times New Roman" panose="02020603050405020304" pitchFamily="18" charset="0"/>
                  <a:ea typeface="Roboto" panose="02000000000000000000" pitchFamily="2" charset="0"/>
                  <a:cs typeface="Times New Roman" panose="02020603050405020304" pitchFamily="18" charset="0"/>
                </a:rPr>
                <a:t>5.6 km</a:t>
              </a:r>
              <a:endParaRPr lang="en-US" dirty="0">
                <a:solidFill>
                  <a:srgbClr val="0C2E40"/>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31" name="TextBox 30"/>
            <p:cNvSpPr txBox="1"/>
            <p:nvPr/>
          </p:nvSpPr>
          <p:spPr>
            <a:xfrm>
              <a:off x="1471899" y="3347592"/>
              <a:ext cx="1833539" cy="546688"/>
            </a:xfrm>
            <a:prstGeom prst="rect">
              <a:avLst/>
            </a:prstGeom>
            <a:noFill/>
          </p:spPr>
          <p:txBody>
            <a:bodyPr wrap="square" rtlCol="0">
              <a:spAutoFit/>
            </a:bodyPr>
            <a:lstStyle/>
            <a:p>
              <a:pPr marL="12700" marR="30403">
                <a:lnSpc>
                  <a:spcPts val="1714"/>
                </a:lnSpc>
                <a:spcBef>
                  <a:spcPts val="85"/>
                </a:spcBef>
              </a:pPr>
              <a:r>
                <a:rPr lang="en-US" sz="1600" b="1" dirty="0">
                  <a:solidFill>
                    <a:srgbClr val="0C2D40"/>
                  </a:solidFill>
                  <a:latin typeface="Times New Roman"/>
                  <a:cs typeface="Times New Roman"/>
                </a:rPr>
                <a:t>RACH</a:t>
              </a:r>
              <a:r>
                <a:rPr lang="en-US" sz="1600" b="1" spc="58" dirty="0">
                  <a:solidFill>
                    <a:srgbClr val="0C2D40"/>
                  </a:solidFill>
                  <a:latin typeface="Times New Roman"/>
                  <a:cs typeface="Times New Roman"/>
                </a:rPr>
                <a:t> </a:t>
              </a:r>
              <a:r>
                <a:rPr lang="en-US" sz="1600" b="1" dirty="0">
                  <a:solidFill>
                    <a:srgbClr val="0C2D40"/>
                  </a:solidFill>
                  <a:latin typeface="Times New Roman"/>
                  <a:cs typeface="Times New Roman"/>
                </a:rPr>
                <a:t>CHI</a:t>
              </a:r>
              <a:r>
                <a:rPr lang="en-US" sz="1600" b="1" spc="-4" dirty="0">
                  <a:solidFill>
                    <a:srgbClr val="0C2D40"/>
                  </a:solidFill>
                  <a:latin typeface="Times New Roman"/>
                  <a:cs typeface="Times New Roman"/>
                </a:rPr>
                <a:t>E</a:t>
              </a:r>
              <a:r>
                <a:rPr lang="en-US" sz="1600" b="1" dirty="0">
                  <a:solidFill>
                    <a:srgbClr val="0C2D40"/>
                  </a:solidFill>
                  <a:latin typeface="Times New Roman"/>
                  <a:cs typeface="Times New Roman"/>
                </a:rPr>
                <a:t>C</a:t>
              </a:r>
              <a:endParaRPr lang="en-US" sz="1600" dirty="0">
                <a:latin typeface="Times New Roman"/>
                <a:cs typeface="Times New Roman"/>
              </a:endParaRPr>
            </a:p>
            <a:p>
              <a:pPr marL="12700">
                <a:lnSpc>
                  <a:spcPct val="95825"/>
                </a:lnSpc>
              </a:pPr>
              <a:r>
                <a:rPr lang="en-US" sz="1600" b="1" dirty="0">
                  <a:solidFill>
                    <a:srgbClr val="0C2D40"/>
                  </a:solidFill>
                  <a:latin typeface="Times New Roman"/>
                  <a:cs typeface="Times New Roman"/>
                </a:rPr>
                <a:t>GOLF</a:t>
              </a:r>
              <a:r>
                <a:rPr lang="en-US" sz="1600" b="1" spc="-46" dirty="0">
                  <a:solidFill>
                    <a:srgbClr val="0C2D40"/>
                  </a:solidFill>
                  <a:latin typeface="Times New Roman"/>
                  <a:cs typeface="Times New Roman"/>
                </a:rPr>
                <a:t> </a:t>
              </a:r>
              <a:r>
                <a:rPr lang="en-US" sz="1600" b="1" dirty="0">
                  <a:solidFill>
                    <a:srgbClr val="0C2D40"/>
                  </a:solidFill>
                  <a:latin typeface="Times New Roman"/>
                  <a:cs typeface="Times New Roman"/>
                </a:rPr>
                <a:t>COURT</a:t>
              </a:r>
              <a:endParaRPr lang="en-US" sz="1600" dirty="0">
                <a:latin typeface="Times New Roman"/>
                <a:cs typeface="Times New Roman"/>
              </a:endParaRPr>
            </a:p>
          </p:txBody>
        </p:sp>
        <p:sp>
          <p:nvSpPr>
            <p:cNvPr id="34" name="TextBox 33"/>
            <p:cNvSpPr txBox="1"/>
            <p:nvPr/>
          </p:nvSpPr>
          <p:spPr>
            <a:xfrm>
              <a:off x="2723248" y="3385656"/>
              <a:ext cx="987883" cy="369332"/>
            </a:xfrm>
            <a:prstGeom prst="rect">
              <a:avLst/>
            </a:prstGeom>
            <a:noFill/>
          </p:spPr>
          <p:txBody>
            <a:bodyPr wrap="square" rtlCol="0">
              <a:spAutoFit/>
            </a:bodyPr>
            <a:lstStyle/>
            <a:p>
              <a:pPr algn="ctr"/>
              <a:r>
                <a:rPr lang="en-US" dirty="0" smtClean="0">
                  <a:solidFill>
                    <a:srgbClr val="0C2E40"/>
                  </a:solidFill>
                  <a:latin typeface="Roboto" panose="02000000000000000000" pitchFamily="2" charset="0"/>
                  <a:ea typeface="Roboto" panose="02000000000000000000" pitchFamily="2" charset="0"/>
                  <a:cs typeface="Roboto" panose="02000000000000000000" pitchFamily="2" charset="0"/>
                </a:rPr>
                <a:t>4 km </a:t>
              </a:r>
              <a:endParaRPr lang="en-US" dirty="0">
                <a:solidFill>
                  <a:srgbClr val="0C2E40"/>
                </a:solidFill>
                <a:latin typeface="Roboto" panose="02000000000000000000" pitchFamily="2" charset="0"/>
                <a:ea typeface="Roboto" panose="02000000000000000000" pitchFamily="2" charset="0"/>
                <a:cs typeface="Roboto" panose="02000000000000000000" pitchFamily="2" charset="0"/>
              </a:endParaRPr>
            </a:p>
          </p:txBody>
        </p:sp>
        <p:sp>
          <p:nvSpPr>
            <p:cNvPr id="35" name="TextBox 34"/>
            <p:cNvSpPr txBox="1"/>
            <p:nvPr/>
          </p:nvSpPr>
          <p:spPr>
            <a:xfrm>
              <a:off x="7992177" y="3327007"/>
              <a:ext cx="2689138" cy="630942"/>
            </a:xfrm>
            <a:prstGeom prst="rect">
              <a:avLst/>
            </a:prstGeom>
            <a:noFill/>
          </p:spPr>
          <p:txBody>
            <a:bodyPr wrap="square" rtlCol="0">
              <a:spAutoFit/>
            </a:bodyPr>
            <a:lstStyle/>
            <a:p>
              <a:pPr marL="12700">
                <a:lnSpc>
                  <a:spcPts val="2125"/>
                </a:lnSpc>
                <a:spcBef>
                  <a:spcPts val="106"/>
                </a:spcBef>
              </a:pPr>
              <a:r>
                <a:rPr lang="en-US" b="1" dirty="0">
                  <a:solidFill>
                    <a:srgbClr val="0C2D40"/>
                  </a:solidFill>
                  <a:latin typeface="Times New Roman"/>
                  <a:cs typeface="Times New Roman"/>
                </a:rPr>
                <a:t>SUOI</a:t>
              </a:r>
              <a:r>
                <a:rPr lang="en-US" b="1" spc="176" dirty="0">
                  <a:solidFill>
                    <a:srgbClr val="0C2D40"/>
                  </a:solidFill>
                  <a:latin typeface="Times New Roman"/>
                  <a:cs typeface="Times New Roman"/>
                </a:rPr>
                <a:t> </a:t>
              </a:r>
              <a:r>
                <a:rPr lang="en-US" b="1" dirty="0">
                  <a:solidFill>
                    <a:srgbClr val="0C2D40"/>
                  </a:solidFill>
                  <a:latin typeface="Times New Roman"/>
                  <a:cs typeface="Times New Roman"/>
                </a:rPr>
                <a:t>TIEN AMUSEMENT PARK </a:t>
              </a:r>
              <a:endParaRPr lang="en-US" dirty="0">
                <a:latin typeface="Times New Roman"/>
                <a:cs typeface="Times New Roman"/>
              </a:endParaRPr>
            </a:p>
          </p:txBody>
        </p:sp>
        <p:sp>
          <p:nvSpPr>
            <p:cNvPr id="39" name="TextBox 38"/>
            <p:cNvSpPr txBox="1"/>
            <p:nvPr/>
          </p:nvSpPr>
          <p:spPr>
            <a:xfrm>
              <a:off x="5480561" y="5740131"/>
              <a:ext cx="2699489" cy="627544"/>
            </a:xfrm>
            <a:prstGeom prst="rect">
              <a:avLst/>
            </a:prstGeom>
            <a:noFill/>
          </p:spPr>
          <p:txBody>
            <a:bodyPr wrap="square" rtlCol="0">
              <a:spAutoFit/>
            </a:bodyPr>
            <a:lstStyle/>
            <a:p>
              <a:pPr marL="12700">
                <a:lnSpc>
                  <a:spcPts val="2125"/>
                </a:lnSpc>
                <a:spcBef>
                  <a:spcPts val="106"/>
                </a:spcBef>
              </a:pPr>
              <a:r>
                <a:rPr lang="en-US" b="1" dirty="0">
                  <a:solidFill>
                    <a:srgbClr val="0C2D40"/>
                  </a:solidFill>
                  <a:latin typeface="Times New Roman"/>
                  <a:cs typeface="Times New Roman"/>
                </a:rPr>
                <a:t>C</a:t>
              </a:r>
              <a:r>
                <a:rPr lang="en-US" b="1" spc="4" dirty="0">
                  <a:solidFill>
                    <a:srgbClr val="0C2D40"/>
                  </a:solidFill>
                  <a:latin typeface="Times New Roman"/>
                  <a:cs typeface="Times New Roman"/>
                </a:rPr>
                <a:t>I</a:t>
              </a:r>
              <a:r>
                <a:rPr lang="en-US" b="1" dirty="0">
                  <a:solidFill>
                    <a:srgbClr val="0C2D40"/>
                  </a:solidFill>
                  <a:latin typeface="Times New Roman"/>
                  <a:cs typeface="Times New Roman"/>
                </a:rPr>
                <a:t>TY</a:t>
              </a:r>
              <a:r>
                <a:rPr lang="en-US" b="1" spc="71" dirty="0">
                  <a:solidFill>
                    <a:srgbClr val="0C2D40"/>
                  </a:solidFill>
                  <a:latin typeface="Times New Roman"/>
                  <a:cs typeface="Times New Roman"/>
                </a:rPr>
                <a:t> </a:t>
              </a:r>
              <a:r>
                <a:rPr lang="en-US" b="1" spc="4" dirty="0">
                  <a:solidFill>
                    <a:srgbClr val="0C2D40"/>
                  </a:solidFill>
                  <a:latin typeface="Times New Roman"/>
                  <a:cs typeface="Times New Roman"/>
                </a:rPr>
                <a:t>G</a:t>
              </a:r>
              <a:r>
                <a:rPr lang="en-US" b="1" dirty="0">
                  <a:solidFill>
                    <a:srgbClr val="0C2D40"/>
                  </a:solidFill>
                  <a:latin typeface="Times New Roman"/>
                  <a:cs typeface="Times New Roman"/>
                </a:rPr>
                <a:t>EN</a:t>
              </a:r>
              <a:r>
                <a:rPr lang="en-US" b="1" spc="4" dirty="0">
                  <a:solidFill>
                    <a:srgbClr val="0C2D40"/>
                  </a:solidFill>
                  <a:latin typeface="Times New Roman"/>
                  <a:cs typeface="Times New Roman"/>
                </a:rPr>
                <a:t>E</a:t>
              </a:r>
              <a:r>
                <a:rPr lang="en-US" b="1" dirty="0">
                  <a:solidFill>
                    <a:srgbClr val="0C2D40"/>
                  </a:solidFill>
                  <a:latin typeface="Times New Roman"/>
                  <a:cs typeface="Times New Roman"/>
                </a:rPr>
                <a:t>RAL</a:t>
              </a:r>
              <a:endParaRPr lang="en-US" dirty="0">
                <a:latin typeface="Times New Roman"/>
                <a:cs typeface="Times New Roman"/>
              </a:endParaRPr>
            </a:p>
            <a:p>
              <a:pPr marL="12700" marR="38176">
                <a:lnSpc>
                  <a:spcPct val="95825"/>
                </a:lnSpc>
              </a:pPr>
              <a:r>
                <a:rPr lang="en-US" b="1" dirty="0">
                  <a:solidFill>
                    <a:srgbClr val="0C2D40"/>
                  </a:solidFill>
                  <a:latin typeface="Times New Roman"/>
                  <a:cs typeface="Times New Roman"/>
                </a:rPr>
                <a:t>HOS</a:t>
              </a:r>
              <a:r>
                <a:rPr lang="en-US" b="1" spc="4" dirty="0">
                  <a:solidFill>
                    <a:srgbClr val="0C2D40"/>
                  </a:solidFill>
                  <a:latin typeface="Times New Roman"/>
                  <a:cs typeface="Times New Roman"/>
                </a:rPr>
                <a:t>P</a:t>
              </a:r>
              <a:r>
                <a:rPr lang="en-US" b="1" dirty="0">
                  <a:solidFill>
                    <a:srgbClr val="0C2D40"/>
                  </a:solidFill>
                  <a:latin typeface="Times New Roman"/>
                  <a:cs typeface="Times New Roman"/>
                </a:rPr>
                <a:t>ITAL</a:t>
              </a:r>
              <a:endParaRPr lang="en-US" dirty="0">
                <a:latin typeface="Times New Roman"/>
                <a:cs typeface="Times New Roman"/>
              </a:endParaRPr>
            </a:p>
          </p:txBody>
        </p:sp>
        <p:sp>
          <p:nvSpPr>
            <p:cNvPr id="40" name="TextBox 39"/>
            <p:cNvSpPr txBox="1"/>
            <p:nvPr/>
          </p:nvSpPr>
          <p:spPr>
            <a:xfrm>
              <a:off x="7861750" y="3940926"/>
              <a:ext cx="987883" cy="369332"/>
            </a:xfrm>
            <a:prstGeom prst="rect">
              <a:avLst/>
            </a:prstGeom>
            <a:noFill/>
          </p:spPr>
          <p:txBody>
            <a:bodyPr wrap="square" rtlCol="0">
              <a:spAutoFit/>
            </a:bodyPr>
            <a:lstStyle/>
            <a:p>
              <a:pPr algn="ctr"/>
              <a:r>
                <a:rPr lang="en-US" dirty="0" smtClean="0">
                  <a:solidFill>
                    <a:srgbClr val="0C2E40"/>
                  </a:solidFill>
                  <a:latin typeface="Times New Roman" panose="02020603050405020304" pitchFamily="18" charset="0"/>
                  <a:ea typeface="Roboto" panose="02000000000000000000" pitchFamily="2" charset="0"/>
                  <a:cs typeface="Times New Roman" panose="02020603050405020304" pitchFamily="18" charset="0"/>
                </a:rPr>
                <a:t>6 km</a:t>
              </a:r>
              <a:endParaRPr lang="en-US" dirty="0">
                <a:solidFill>
                  <a:srgbClr val="0C2E40"/>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41" name="TextBox 40"/>
            <p:cNvSpPr txBox="1"/>
            <p:nvPr/>
          </p:nvSpPr>
          <p:spPr>
            <a:xfrm>
              <a:off x="7229486" y="5969186"/>
              <a:ext cx="987883" cy="369332"/>
            </a:xfrm>
            <a:prstGeom prst="rect">
              <a:avLst/>
            </a:prstGeom>
            <a:noFill/>
          </p:spPr>
          <p:txBody>
            <a:bodyPr wrap="square" rtlCol="0">
              <a:spAutoFit/>
            </a:bodyPr>
            <a:lstStyle/>
            <a:p>
              <a:pPr algn="ctr"/>
              <a:r>
                <a:rPr lang="en-US" dirty="0" smtClean="0">
                  <a:solidFill>
                    <a:srgbClr val="0C2E40"/>
                  </a:solidFill>
                  <a:latin typeface="Times New Roman" panose="02020603050405020304" pitchFamily="18" charset="0"/>
                  <a:ea typeface="Roboto" panose="02000000000000000000" pitchFamily="2" charset="0"/>
                  <a:cs typeface="Times New Roman" panose="02020603050405020304" pitchFamily="18" charset="0"/>
                </a:rPr>
                <a:t>1 km</a:t>
              </a:r>
              <a:endParaRPr lang="en-US" dirty="0">
                <a:solidFill>
                  <a:srgbClr val="0C2E40"/>
                </a:solidFill>
                <a:latin typeface="Times New Roman" panose="02020603050405020304" pitchFamily="18" charset="0"/>
                <a:ea typeface="Roboto" panose="02000000000000000000" pitchFamily="2" charset="0"/>
                <a:cs typeface="Times New Roman" panose="02020603050405020304" pitchFamily="18" charset="0"/>
              </a:endParaRPr>
            </a:p>
          </p:txBody>
        </p:sp>
        <p:pic>
          <p:nvPicPr>
            <p:cNvPr id="3076" name="Picture 4"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12720" t="32997" r="4692" b="1230"/>
            <a:stretch/>
          </p:blipFill>
          <p:spPr bwMode="auto">
            <a:xfrm>
              <a:off x="1589729" y="1657654"/>
              <a:ext cx="3276911" cy="1631078"/>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Connector 41"/>
            <p:cNvCxnSpPr/>
            <p:nvPr/>
          </p:nvCxnSpPr>
          <p:spPr>
            <a:xfrm flipV="1">
              <a:off x="1589729" y="1514740"/>
              <a:ext cx="3287071" cy="15389"/>
            </a:xfrm>
            <a:prstGeom prst="line">
              <a:avLst/>
            </a:prstGeom>
            <a:ln w="57150">
              <a:solidFill>
                <a:srgbClr val="0C2E40"/>
              </a:solidFill>
              <a:prstDash val="soli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267698" y="3160540"/>
              <a:ext cx="1337427" cy="0"/>
            </a:xfrm>
            <a:prstGeom prst="line">
              <a:avLst/>
            </a:prstGeom>
            <a:ln w="57150">
              <a:solidFill>
                <a:srgbClr val="0C2E40"/>
              </a:solidFill>
              <a:prstDash val="solid"/>
            </a:ln>
          </p:spPr>
          <p:style>
            <a:lnRef idx="1">
              <a:schemeClr val="accent1"/>
            </a:lnRef>
            <a:fillRef idx="0">
              <a:schemeClr val="accent1"/>
            </a:fillRef>
            <a:effectRef idx="0">
              <a:schemeClr val="accent1"/>
            </a:effectRef>
            <a:fontRef idx="minor">
              <a:schemeClr val="tx1"/>
            </a:fontRef>
          </p:style>
        </p:cxnSp>
        <p:pic>
          <p:nvPicPr>
            <p:cNvPr id="3078" name="Picture 6" descr="Image result for SÃN GOLF Ráº CH CHIáº¾C"/>
            <p:cNvPicPr>
              <a:picLocks noChangeAspect="1" noChangeArrowheads="1"/>
            </p:cNvPicPr>
            <p:nvPr/>
          </p:nvPicPr>
          <p:blipFill rotWithShape="1">
            <a:blip r:embed="rId6">
              <a:extLst>
                <a:ext uri="{28A0092B-C50C-407E-A947-70E740481C1C}">
                  <a14:useLocalDpi xmlns:a14="http://schemas.microsoft.com/office/drawing/2010/main" val="0"/>
                </a:ext>
              </a:extLst>
            </a:blip>
            <a:srcRect l="37399" t="-284" r="21962" b="284"/>
            <a:stretch/>
          </p:blipFill>
          <p:spPr bwMode="auto">
            <a:xfrm>
              <a:off x="1561921" y="4070868"/>
              <a:ext cx="1943991" cy="22997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lated image"/>
            <p:cNvPicPr>
              <a:picLocks noChangeAspect="1" noChangeArrowheads="1"/>
            </p:cNvPicPr>
            <p:nvPr/>
          </p:nvPicPr>
          <p:blipFill rotWithShape="1">
            <a:blip r:embed="rId7">
              <a:extLst>
                <a:ext uri="{28A0092B-C50C-407E-A947-70E740481C1C}">
                  <a14:useLocalDpi xmlns:a14="http://schemas.microsoft.com/office/drawing/2010/main" val="0"/>
                </a:ext>
              </a:extLst>
            </a:blip>
            <a:srcRect l="32349" t="9258" r="22771" b="12693"/>
            <a:stretch/>
          </p:blipFill>
          <p:spPr bwMode="auto">
            <a:xfrm>
              <a:off x="3572888" y="3370770"/>
              <a:ext cx="1785135" cy="207905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saigon hi tech park"/>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3687" b="17707"/>
            <a:stretch/>
          </p:blipFill>
          <p:spPr bwMode="auto">
            <a:xfrm>
              <a:off x="4986535" y="1187443"/>
              <a:ext cx="4618590" cy="176286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2" descr="Related image"/>
            <p:cNvPicPr>
              <a:picLocks noChangeAspect="1" noChangeArrowheads="1"/>
            </p:cNvPicPr>
            <p:nvPr/>
          </p:nvPicPr>
          <p:blipFill rotWithShape="1">
            <a:blip r:embed="rId9">
              <a:extLst>
                <a:ext uri="{28A0092B-C50C-407E-A947-70E740481C1C}">
                  <a14:useLocalDpi xmlns:a14="http://schemas.microsoft.com/office/drawing/2010/main" val="0"/>
                </a:ext>
              </a:extLst>
            </a:blip>
            <a:srcRect l="29762" t="8784" r="23741" b="167"/>
            <a:stretch/>
          </p:blipFill>
          <p:spPr bwMode="auto">
            <a:xfrm>
              <a:off x="5559409" y="3375984"/>
              <a:ext cx="2426351" cy="237559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Related image"/>
            <p:cNvPicPr>
              <a:picLocks noChangeAspect="1" noChangeArrowheads="1"/>
            </p:cNvPicPr>
            <p:nvPr/>
          </p:nvPicPr>
          <p:blipFill rotWithShape="1">
            <a:blip r:embed="rId10">
              <a:extLst>
                <a:ext uri="{28A0092B-C50C-407E-A947-70E740481C1C}">
                  <a14:useLocalDpi xmlns:a14="http://schemas.microsoft.com/office/drawing/2010/main" val="0"/>
                </a:ext>
              </a:extLst>
            </a:blip>
            <a:srcRect l="27452" r="17381" b="2205"/>
            <a:stretch/>
          </p:blipFill>
          <p:spPr bwMode="auto">
            <a:xfrm>
              <a:off x="8121227" y="4312804"/>
              <a:ext cx="1501687" cy="1996556"/>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Rectangle 32"/>
          <p:cNvSpPr/>
          <p:nvPr/>
        </p:nvSpPr>
        <p:spPr>
          <a:xfrm>
            <a:off x="299516" y="6308376"/>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spTree>
    <p:extLst>
      <p:ext uri="{BB962C8B-B14F-4D97-AF65-F5344CB8AC3E}">
        <p14:creationId xmlns:p14="http://schemas.microsoft.com/office/powerpoint/2010/main" val="17309126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C2E40"/>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2088" y="208709"/>
            <a:ext cx="935806" cy="715851"/>
          </a:xfrm>
          <a:prstGeom prst="rect">
            <a:avLst/>
          </a:prstGeom>
        </p:spPr>
      </p:pic>
      <p:sp>
        <p:nvSpPr>
          <p:cNvPr id="26" name="Rectangle 25"/>
          <p:cNvSpPr/>
          <p:nvPr/>
        </p:nvSpPr>
        <p:spPr>
          <a:xfrm>
            <a:off x="4667688" y="3423919"/>
            <a:ext cx="7524312" cy="182881"/>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86408" y="3751561"/>
            <a:ext cx="7596951" cy="615553"/>
          </a:xfrm>
          <a:prstGeom prst="rect">
            <a:avLst/>
          </a:prstGeom>
        </p:spPr>
        <p:txBody>
          <a:bodyPr wrap="none">
            <a:spAutoFit/>
          </a:bodyPr>
          <a:lstStyle/>
          <a:p>
            <a:r>
              <a:rPr lang="en-US" sz="3400" dirty="0" smtClean="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EXPECTED HANDOVER CONDITION </a:t>
            </a:r>
            <a:endParaRPr lang="en-US" sz="3400" dirty="0">
              <a:solidFill>
                <a:schemeClr val="bg1"/>
              </a:solidFill>
              <a:latin typeface="Times New Roman" panose="02020603050405020304" pitchFamily="18" charset="0"/>
              <a:ea typeface="Roboto Light" panose="02000000000000000000" pitchFamily="2" charset="0"/>
              <a:cs typeface="Times New Roman" panose="02020603050405020304" pitchFamily="18" charset="0"/>
            </a:endParaRPr>
          </a:p>
        </p:txBody>
      </p:sp>
      <p:sp>
        <p:nvSpPr>
          <p:cNvPr id="5" name="TextBox 4"/>
          <p:cNvSpPr txBox="1"/>
          <p:nvPr/>
        </p:nvSpPr>
        <p:spPr>
          <a:xfrm>
            <a:off x="4493142" y="1104683"/>
            <a:ext cx="2659361" cy="2646878"/>
          </a:xfrm>
          <a:prstGeom prst="rect">
            <a:avLst/>
          </a:prstGeom>
          <a:noFill/>
        </p:spPr>
        <p:txBody>
          <a:bodyPr wrap="square" rtlCol="0">
            <a:spAutoFit/>
          </a:bodyPr>
          <a:lstStyle/>
          <a:p>
            <a:pPr algn="ctr"/>
            <a:r>
              <a:rPr lang="en-US" sz="16600" b="1" dirty="0" smtClean="0">
                <a:solidFill>
                  <a:schemeClr val="bg1"/>
                </a:solidFill>
                <a:latin typeface="Roboto" panose="02000000000000000000" pitchFamily="2" charset="0"/>
                <a:ea typeface="Roboto" panose="02000000000000000000" pitchFamily="2" charset="0"/>
                <a:cs typeface="Roboto" panose="02000000000000000000" pitchFamily="2" charset="0"/>
              </a:rPr>
              <a:t>03</a:t>
            </a:r>
          </a:p>
        </p:txBody>
      </p:sp>
      <p:pic>
        <p:nvPicPr>
          <p:cNvPr id="29" name="Picture 28"/>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2208868" y="5043761"/>
            <a:ext cx="1824769" cy="2056979"/>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452" y="3329922"/>
            <a:ext cx="3336413" cy="3760987"/>
          </a:xfrm>
          <a:prstGeom prst="rect">
            <a:avLst/>
          </a:prstGeom>
        </p:spPr>
      </p:pic>
      <p:pic>
        <p:nvPicPr>
          <p:cNvPr id="31" name="Picture 30"/>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45916" y="5043761"/>
            <a:ext cx="1824769" cy="2056979"/>
          </a:xfrm>
          <a:prstGeom prst="rect">
            <a:avLst/>
          </a:prstGeom>
        </p:spPr>
      </p:pic>
      <p:sp>
        <p:nvSpPr>
          <p:cNvPr id="11" name="Rectangle 10"/>
          <p:cNvSpPr/>
          <p:nvPr/>
        </p:nvSpPr>
        <p:spPr>
          <a:xfrm>
            <a:off x="1035678" y="6292041"/>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spTree>
    <p:extLst>
      <p:ext uri="{BB962C8B-B14F-4D97-AF65-F5344CB8AC3E}">
        <p14:creationId xmlns:p14="http://schemas.microsoft.com/office/powerpoint/2010/main" val="6703440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C2E40"/>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2088" y="208709"/>
            <a:ext cx="935806" cy="715851"/>
          </a:xfrm>
          <a:prstGeom prst="rect">
            <a:avLst/>
          </a:prstGeom>
        </p:spPr>
      </p:pic>
      <p:sp>
        <p:nvSpPr>
          <p:cNvPr id="8" name="Rectangle 7"/>
          <p:cNvSpPr/>
          <p:nvPr/>
        </p:nvSpPr>
        <p:spPr>
          <a:xfrm>
            <a:off x="1870157" y="489124"/>
            <a:ext cx="7540869" cy="1233671"/>
          </a:xfrm>
          <a:prstGeom prst="rect">
            <a:avLst/>
          </a:prstGeom>
        </p:spPr>
        <p:txBody>
          <a:bodyPr wrap="square">
            <a:spAutoFit/>
          </a:bodyPr>
          <a:lstStyle/>
          <a:p>
            <a:pPr marL="12700">
              <a:lnSpc>
                <a:spcPts val="2925"/>
              </a:lnSpc>
              <a:spcBef>
                <a:spcPts val="146"/>
              </a:spcBef>
            </a:pPr>
            <a:r>
              <a:rPr lang="en-US" sz="2500" dirty="0">
                <a:solidFill>
                  <a:srgbClr val="FFFFFF"/>
                </a:solidFill>
                <a:latin typeface="Times New Roman"/>
                <a:cs typeface="Times New Roman"/>
              </a:rPr>
              <a:t>HAN</a:t>
            </a:r>
            <a:r>
              <a:rPr lang="en-US" sz="2500" spc="4" dirty="0">
                <a:solidFill>
                  <a:srgbClr val="FFFFFF"/>
                </a:solidFill>
                <a:latin typeface="Times New Roman"/>
                <a:cs typeface="Times New Roman"/>
              </a:rPr>
              <a:t>D-</a:t>
            </a:r>
            <a:r>
              <a:rPr lang="en-US" sz="2500" dirty="0">
                <a:solidFill>
                  <a:srgbClr val="FFFFFF"/>
                </a:solidFill>
                <a:latin typeface="Times New Roman"/>
                <a:cs typeface="Times New Roman"/>
              </a:rPr>
              <a:t>OVER STAND</a:t>
            </a:r>
            <a:r>
              <a:rPr lang="en-US" sz="2500" spc="4" dirty="0">
                <a:solidFill>
                  <a:srgbClr val="FFFFFF"/>
                </a:solidFill>
                <a:latin typeface="Times New Roman"/>
                <a:cs typeface="Times New Roman"/>
              </a:rPr>
              <a:t>A</a:t>
            </a:r>
            <a:r>
              <a:rPr lang="en-US" sz="2500" dirty="0">
                <a:solidFill>
                  <a:srgbClr val="FFFFFF"/>
                </a:solidFill>
                <a:latin typeface="Times New Roman"/>
                <a:cs typeface="Times New Roman"/>
              </a:rPr>
              <a:t>RD</a:t>
            </a:r>
            <a:r>
              <a:rPr lang="en-US" sz="2500" spc="78" dirty="0">
                <a:solidFill>
                  <a:srgbClr val="FFFFFF"/>
                </a:solidFill>
                <a:latin typeface="Times New Roman"/>
                <a:cs typeface="Times New Roman"/>
              </a:rPr>
              <a:t> </a:t>
            </a:r>
            <a:r>
              <a:rPr lang="en-US" sz="2500" dirty="0">
                <a:solidFill>
                  <a:srgbClr val="FFFFFF"/>
                </a:solidFill>
                <a:latin typeface="Times New Roman"/>
                <a:cs typeface="Times New Roman"/>
              </a:rPr>
              <a:t>/</a:t>
            </a:r>
            <a:r>
              <a:rPr lang="en-US" sz="2500" spc="-320" dirty="0">
                <a:solidFill>
                  <a:srgbClr val="FFFFFF"/>
                </a:solidFill>
                <a:latin typeface="Times New Roman"/>
                <a:cs typeface="Times New Roman"/>
              </a:rPr>
              <a:t> </a:t>
            </a:r>
            <a:r>
              <a:rPr lang="en-US" sz="2500" dirty="0">
                <a:solidFill>
                  <a:srgbClr val="FFFFFF"/>
                </a:solidFill>
                <a:latin typeface="Times New Roman"/>
                <a:cs typeface="Times New Roman"/>
              </a:rPr>
              <a:t>MI</a:t>
            </a:r>
            <a:r>
              <a:rPr lang="en-US" sz="2500" spc="-4" dirty="0">
                <a:solidFill>
                  <a:srgbClr val="FFFFFF"/>
                </a:solidFill>
                <a:latin typeface="Times New Roman"/>
                <a:cs typeface="Times New Roman"/>
              </a:rPr>
              <a:t>N</a:t>
            </a:r>
            <a:r>
              <a:rPr lang="en-US" sz="2500" dirty="0">
                <a:solidFill>
                  <a:srgbClr val="FFFFFF"/>
                </a:solidFill>
                <a:latin typeface="Times New Roman"/>
                <a:cs typeface="Times New Roman"/>
              </a:rPr>
              <a:t>IMUM STANDARD</a:t>
            </a:r>
            <a:endParaRPr lang="en-US" sz="2500" dirty="0">
              <a:latin typeface="Times New Roman"/>
              <a:cs typeface="Times New Roman"/>
            </a:endParaRPr>
          </a:p>
          <a:p>
            <a:pPr marL="12700">
              <a:lnSpc>
                <a:spcPts val="2925"/>
              </a:lnSpc>
              <a:spcBef>
                <a:spcPts val="146"/>
              </a:spcBef>
            </a:pPr>
            <a:endParaRPr lang="en-US" sz="2500" dirty="0">
              <a:latin typeface="Times New Roman"/>
              <a:cs typeface="Times New Roman"/>
            </a:endParaRPr>
          </a:p>
          <a:p>
            <a:pPr marL="12700">
              <a:lnSpc>
                <a:spcPts val="2925"/>
              </a:lnSpc>
              <a:spcBef>
                <a:spcPts val="146"/>
              </a:spcBef>
            </a:pPr>
            <a:endParaRPr lang="en-US" sz="2500" dirty="0">
              <a:latin typeface="Times New Roman"/>
              <a:cs typeface="Times New Roman"/>
            </a:endParaRPr>
          </a:p>
        </p:txBody>
      </p:sp>
      <p:sp>
        <p:nvSpPr>
          <p:cNvPr id="5" name="TextBox 4"/>
          <p:cNvSpPr txBox="1"/>
          <p:nvPr/>
        </p:nvSpPr>
        <p:spPr>
          <a:xfrm>
            <a:off x="357733" y="44493"/>
            <a:ext cx="1501547" cy="1323439"/>
          </a:xfrm>
          <a:prstGeom prst="rect">
            <a:avLst/>
          </a:prstGeom>
          <a:noFill/>
        </p:spPr>
        <p:txBody>
          <a:bodyPr wrap="square" rtlCol="0">
            <a:spAutoFit/>
          </a:bodyPr>
          <a:lstStyle/>
          <a:p>
            <a:pPr algn="ctr"/>
            <a:r>
              <a:rPr lang="en-US" sz="8000" b="1" dirty="0" smtClean="0">
                <a:solidFill>
                  <a:schemeClr val="bg1"/>
                </a:solidFill>
                <a:latin typeface="Roboto" panose="02000000000000000000" pitchFamily="2" charset="0"/>
                <a:ea typeface="Roboto" panose="02000000000000000000" pitchFamily="2" charset="0"/>
                <a:cs typeface="Roboto" panose="02000000000000000000" pitchFamily="2" charset="0"/>
              </a:rPr>
              <a:t>01</a:t>
            </a:r>
          </a:p>
        </p:txBody>
      </p:sp>
      <p:sp>
        <p:nvSpPr>
          <p:cNvPr id="2" name="Rectangle 1"/>
          <p:cNvSpPr/>
          <p:nvPr/>
        </p:nvSpPr>
        <p:spPr>
          <a:xfrm>
            <a:off x="1984121" y="950520"/>
            <a:ext cx="6699580" cy="109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799641" y="2351394"/>
            <a:ext cx="3273149" cy="679971"/>
            <a:chOff x="-396663" y="2539198"/>
            <a:chExt cx="3480799" cy="723109"/>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2352" y="2539198"/>
              <a:ext cx="651784" cy="65178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753" y="2539198"/>
              <a:ext cx="723109" cy="72310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663" y="2571547"/>
              <a:ext cx="669998" cy="669998"/>
            </a:xfrm>
            <a:prstGeom prst="rect">
              <a:avLst/>
            </a:prstGeom>
          </p:spPr>
        </p:pic>
      </p:grpSp>
      <p:grpSp>
        <p:nvGrpSpPr>
          <p:cNvPr id="18" name="Group 17"/>
          <p:cNvGrpSpPr/>
          <p:nvPr/>
        </p:nvGrpSpPr>
        <p:grpSpPr>
          <a:xfrm>
            <a:off x="604665" y="1327894"/>
            <a:ext cx="3468125" cy="630029"/>
            <a:chOff x="1088624" y="1813494"/>
            <a:chExt cx="3468125" cy="630029"/>
          </a:xfrm>
        </p:grpSpPr>
        <p:sp>
          <p:nvSpPr>
            <p:cNvPr id="14" name="Rectangle 13"/>
            <p:cNvSpPr/>
            <p:nvPr/>
          </p:nvSpPr>
          <p:spPr>
            <a:xfrm>
              <a:off x="1670170" y="1941345"/>
              <a:ext cx="2886579" cy="400110"/>
            </a:xfrm>
            <a:prstGeom prst="rect">
              <a:avLst/>
            </a:prstGeom>
            <a:ln>
              <a:noFill/>
            </a:ln>
          </p:spPr>
          <p:txBody>
            <a:bodyPr wrap="square">
              <a:spAutoFit/>
            </a:bodyPr>
            <a:lstStyle/>
            <a:p>
              <a:pPr algn="ctr"/>
              <a:r>
                <a:rPr lang="en-US" sz="2000" dirty="0" smtClean="0">
                  <a:solidFill>
                    <a:srgbClr val="32BEA6"/>
                  </a:solidFill>
                  <a:latin typeface="Times New Roman" panose="02020603050405020304" pitchFamily="18" charset="0"/>
                  <a:ea typeface="Roboto Light" panose="02000000000000000000" pitchFamily="2" charset="0"/>
                  <a:cs typeface="Times New Roman" panose="02020603050405020304" pitchFamily="18" charset="0"/>
                </a:rPr>
                <a:t>SANITARY WARES</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624" y="1813494"/>
              <a:ext cx="630029" cy="630029"/>
            </a:xfrm>
            <a:prstGeom prst="rect">
              <a:avLst/>
            </a:prstGeom>
          </p:spPr>
        </p:pic>
      </p:grpSp>
      <p:sp>
        <p:nvSpPr>
          <p:cNvPr id="32" name="Rectangle 31"/>
          <p:cNvSpPr/>
          <p:nvPr/>
        </p:nvSpPr>
        <p:spPr>
          <a:xfrm>
            <a:off x="493541" y="3207675"/>
            <a:ext cx="4115765" cy="369332"/>
          </a:xfrm>
          <a:prstGeom prst="rect">
            <a:avLst/>
          </a:prstGeom>
          <a:ln>
            <a:noFill/>
          </a:ln>
        </p:spPr>
        <p:txBody>
          <a:bodyPr wrap="square">
            <a:spAutoFit/>
          </a:bodyPr>
          <a:lstStyle/>
          <a:p>
            <a:pPr algn="ctr"/>
            <a:r>
              <a:rPr lang="en-US" dirty="0" smtClean="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Lavabo, Toilet, Stand shower</a:t>
            </a:r>
          </a:p>
        </p:txBody>
      </p:sp>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6001" y="3899761"/>
            <a:ext cx="645577" cy="645577"/>
          </a:xfrm>
          <a:prstGeom prst="rect">
            <a:avLst/>
          </a:prstGeom>
        </p:spPr>
      </p:pic>
      <p:sp>
        <p:nvSpPr>
          <p:cNvPr id="34" name="Rectangle 33"/>
          <p:cNvSpPr/>
          <p:nvPr/>
        </p:nvSpPr>
        <p:spPr>
          <a:xfrm>
            <a:off x="4491049" y="4038725"/>
            <a:ext cx="2411880" cy="400110"/>
          </a:xfrm>
          <a:prstGeom prst="rect">
            <a:avLst/>
          </a:prstGeom>
          <a:ln>
            <a:noFill/>
          </a:ln>
        </p:spPr>
        <p:txBody>
          <a:bodyPr wrap="square">
            <a:spAutoFit/>
          </a:bodyPr>
          <a:lstStyle/>
          <a:p>
            <a:pPr algn="ctr"/>
            <a:r>
              <a:rPr lang="en-US" sz="2000" dirty="0" smtClean="0">
                <a:solidFill>
                  <a:srgbClr val="E04F5F"/>
                </a:solidFill>
                <a:latin typeface="Times New Roman" panose="02020603050405020304" pitchFamily="18" charset="0"/>
                <a:ea typeface="Roboto Light" panose="02000000000000000000" pitchFamily="2" charset="0"/>
                <a:cs typeface="Times New Roman" panose="02020603050405020304" pitchFamily="18" charset="0"/>
              </a:rPr>
              <a:t>NO AC</a:t>
            </a:r>
          </a:p>
        </p:txBody>
      </p:sp>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665" y="3912280"/>
            <a:ext cx="645577" cy="645577"/>
          </a:xfrm>
          <a:prstGeom prst="rect">
            <a:avLst/>
          </a:prstGeom>
        </p:spPr>
      </p:pic>
      <p:sp>
        <p:nvSpPr>
          <p:cNvPr id="37" name="Rectangle 36"/>
          <p:cNvSpPr/>
          <p:nvPr/>
        </p:nvSpPr>
        <p:spPr>
          <a:xfrm>
            <a:off x="1279520" y="3894913"/>
            <a:ext cx="2282593" cy="707886"/>
          </a:xfrm>
          <a:prstGeom prst="rect">
            <a:avLst/>
          </a:prstGeom>
          <a:ln>
            <a:noFill/>
          </a:ln>
        </p:spPr>
        <p:txBody>
          <a:bodyPr wrap="square">
            <a:spAutoFit/>
          </a:bodyPr>
          <a:lstStyle/>
          <a:p>
            <a:pPr algn="ctr"/>
            <a:r>
              <a:rPr lang="en-US" sz="2000" dirty="0" smtClean="0">
                <a:solidFill>
                  <a:srgbClr val="E04F5F"/>
                </a:solidFill>
                <a:latin typeface="Times New Roman" panose="02020603050405020304" pitchFamily="18" charset="0"/>
                <a:ea typeface="Roboto Light" panose="02000000000000000000" pitchFamily="2" charset="0"/>
                <a:cs typeface="Times New Roman" panose="02020603050405020304" pitchFamily="18" charset="0"/>
              </a:rPr>
              <a:t>NO OVEN – NO HOOD</a:t>
            </a:r>
          </a:p>
        </p:txBody>
      </p:sp>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9020" y="3920495"/>
            <a:ext cx="645577" cy="645577"/>
          </a:xfrm>
          <a:prstGeom prst="rect">
            <a:avLst/>
          </a:prstGeom>
        </p:spPr>
      </p:pic>
      <p:sp>
        <p:nvSpPr>
          <p:cNvPr id="39" name="Rectangle 38"/>
          <p:cNvSpPr/>
          <p:nvPr/>
        </p:nvSpPr>
        <p:spPr>
          <a:xfrm>
            <a:off x="7892753" y="3945696"/>
            <a:ext cx="3036546" cy="657103"/>
          </a:xfrm>
          <a:prstGeom prst="rect">
            <a:avLst/>
          </a:prstGeom>
          <a:ln>
            <a:noFill/>
          </a:ln>
        </p:spPr>
        <p:txBody>
          <a:bodyPr wrap="square">
            <a:spAutoFit/>
          </a:bodyPr>
          <a:lstStyle/>
          <a:p>
            <a:pPr marL="133311" marR="153833" algn="ctr">
              <a:lnSpc>
                <a:spcPts val="2125"/>
              </a:lnSpc>
              <a:spcBef>
                <a:spcPts val="106"/>
              </a:spcBef>
            </a:pPr>
            <a:r>
              <a:rPr lang="en-US" sz="2000" dirty="0">
                <a:solidFill>
                  <a:srgbClr val="DF4F5F"/>
                </a:solidFill>
                <a:latin typeface="Times New Roman"/>
                <a:cs typeface="Times New Roman"/>
              </a:rPr>
              <a:t>NO</a:t>
            </a:r>
            <a:r>
              <a:rPr lang="en-US" sz="2000" spc="-159" dirty="0">
                <a:solidFill>
                  <a:srgbClr val="DF4F5F"/>
                </a:solidFill>
                <a:latin typeface="Times New Roman"/>
                <a:cs typeface="Times New Roman"/>
              </a:rPr>
              <a:t> </a:t>
            </a:r>
            <a:r>
              <a:rPr lang="en-US" sz="2000" dirty="0">
                <a:solidFill>
                  <a:srgbClr val="DF4F5F"/>
                </a:solidFill>
                <a:latin typeface="Times New Roman"/>
                <a:cs typeface="Times New Roman"/>
              </a:rPr>
              <a:t>ELECTRIC</a:t>
            </a:r>
            <a:endParaRPr lang="en-US" sz="2000" dirty="0">
              <a:latin typeface="Times New Roman"/>
              <a:cs typeface="Times New Roman"/>
            </a:endParaRPr>
          </a:p>
          <a:p>
            <a:pPr algn="ctr">
              <a:lnSpc>
                <a:spcPct val="95825"/>
              </a:lnSpc>
            </a:pPr>
            <a:r>
              <a:rPr lang="en-US" sz="2000" dirty="0">
                <a:solidFill>
                  <a:srgbClr val="DF4F5F"/>
                </a:solidFill>
                <a:latin typeface="Times New Roman"/>
                <a:cs typeface="Times New Roman"/>
              </a:rPr>
              <a:t>WATER HE</a:t>
            </a:r>
            <a:r>
              <a:rPr lang="en-US" sz="2000" spc="-4" dirty="0">
                <a:solidFill>
                  <a:srgbClr val="DF4F5F"/>
                </a:solidFill>
                <a:latin typeface="Times New Roman"/>
                <a:cs typeface="Times New Roman"/>
              </a:rPr>
              <a:t>A</a:t>
            </a:r>
            <a:r>
              <a:rPr lang="en-US" sz="2000" dirty="0">
                <a:solidFill>
                  <a:srgbClr val="DF4F5F"/>
                </a:solidFill>
                <a:latin typeface="Times New Roman"/>
                <a:cs typeface="Times New Roman"/>
              </a:rPr>
              <a:t>TER</a:t>
            </a:r>
            <a:endParaRPr lang="en-US" sz="2000" dirty="0">
              <a:latin typeface="Times New Roman"/>
              <a:cs typeface="Times New Roman"/>
            </a:endParaRPr>
          </a:p>
        </p:txBody>
      </p:sp>
      <p:sp>
        <p:nvSpPr>
          <p:cNvPr id="44" name="Rectangle 43"/>
          <p:cNvSpPr/>
          <p:nvPr/>
        </p:nvSpPr>
        <p:spPr>
          <a:xfrm>
            <a:off x="604666" y="2108716"/>
            <a:ext cx="3846912" cy="162065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p:cNvGrpSpPr/>
          <p:nvPr/>
        </p:nvGrpSpPr>
        <p:grpSpPr>
          <a:xfrm>
            <a:off x="6872500" y="1214718"/>
            <a:ext cx="5060719" cy="2511767"/>
            <a:chOff x="5429889" y="1581336"/>
            <a:chExt cx="5060719" cy="2511767"/>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3637" y="1581336"/>
              <a:ext cx="645577" cy="645577"/>
            </a:xfrm>
            <a:prstGeom prst="rect">
              <a:avLst/>
            </a:prstGeom>
          </p:spPr>
        </p:pic>
        <p:sp>
          <p:nvSpPr>
            <p:cNvPr id="19" name="Rectangle 18"/>
            <p:cNvSpPr/>
            <p:nvPr/>
          </p:nvSpPr>
          <p:spPr>
            <a:xfrm>
              <a:off x="7399099" y="1603948"/>
              <a:ext cx="2966183" cy="707886"/>
            </a:xfrm>
            <a:prstGeom prst="rect">
              <a:avLst/>
            </a:prstGeom>
            <a:ln>
              <a:noFill/>
            </a:ln>
          </p:spPr>
          <p:txBody>
            <a:bodyPr wrap="square">
              <a:spAutoFit/>
            </a:bodyPr>
            <a:lstStyle/>
            <a:p>
              <a:pPr algn="ctr"/>
              <a:r>
                <a:rPr lang="en-US" sz="2000" dirty="0" smtClean="0">
                  <a:solidFill>
                    <a:srgbClr val="E04F5F"/>
                  </a:solidFill>
                  <a:latin typeface="Times New Roman" panose="02020603050405020304" pitchFamily="18" charset="0"/>
                  <a:ea typeface="Roboto Light" panose="02000000000000000000" pitchFamily="2" charset="0"/>
                  <a:cs typeface="Times New Roman" panose="02020603050405020304" pitchFamily="18" charset="0"/>
                </a:rPr>
                <a:t>NO WARDROBE/ CABINET </a:t>
              </a:r>
            </a:p>
          </p:txBody>
        </p:sp>
        <p:sp>
          <p:nvSpPr>
            <p:cNvPr id="24" name="Rectangle 23"/>
            <p:cNvSpPr/>
            <p:nvPr/>
          </p:nvSpPr>
          <p:spPr>
            <a:xfrm>
              <a:off x="5616138" y="3508646"/>
              <a:ext cx="1190451" cy="523220"/>
            </a:xfrm>
            <a:prstGeom prst="rect">
              <a:avLst/>
            </a:prstGeom>
            <a:ln>
              <a:noFill/>
            </a:ln>
          </p:spPr>
          <p:txBody>
            <a:bodyPr wrap="square">
              <a:spAutoFit/>
            </a:bodyPr>
            <a:lstStyle/>
            <a:p>
              <a:r>
                <a:rPr lang="en-US" sz="1400" dirty="0" smtClean="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Cabinet kitchen</a:t>
              </a:r>
            </a:p>
          </p:txBody>
        </p:sp>
        <p:sp>
          <p:nvSpPr>
            <p:cNvPr id="27" name="Rectangle 26"/>
            <p:cNvSpPr/>
            <p:nvPr/>
          </p:nvSpPr>
          <p:spPr>
            <a:xfrm>
              <a:off x="6559241" y="3550914"/>
              <a:ext cx="1304988" cy="523220"/>
            </a:xfrm>
            <a:prstGeom prst="rect">
              <a:avLst/>
            </a:prstGeom>
            <a:ln>
              <a:noFill/>
            </a:ln>
          </p:spPr>
          <p:txBody>
            <a:bodyPr wrap="square">
              <a:spAutoFit/>
            </a:bodyPr>
            <a:lstStyle/>
            <a:p>
              <a:pPr algn="ctr"/>
              <a:r>
                <a:rPr lang="en-US" sz="1400" dirty="0" smtClean="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Sink &amp; water tap</a:t>
              </a:r>
              <a:endParaRPr lang="en-US" sz="1400" dirty="0">
                <a:solidFill>
                  <a:schemeClr val="bg1"/>
                </a:solidFill>
                <a:latin typeface="Times New Roman" panose="02020603050405020304" pitchFamily="18" charset="0"/>
                <a:ea typeface="Roboto Light" panose="02000000000000000000" pitchFamily="2" charset="0"/>
                <a:cs typeface="Times New Roman" panose="02020603050405020304" pitchFamily="18" charset="0"/>
              </a:endParaRPr>
            </a:p>
          </p:txBody>
        </p:sp>
        <p:sp>
          <p:nvSpPr>
            <p:cNvPr id="28" name="Rectangle 27"/>
            <p:cNvSpPr/>
            <p:nvPr/>
          </p:nvSpPr>
          <p:spPr>
            <a:xfrm>
              <a:off x="7834073" y="3546564"/>
              <a:ext cx="2637563" cy="307777"/>
            </a:xfrm>
            <a:prstGeom prst="rect">
              <a:avLst/>
            </a:prstGeom>
            <a:ln>
              <a:noFill/>
            </a:ln>
          </p:spPr>
          <p:txBody>
            <a:bodyPr wrap="square">
              <a:spAutoFit/>
            </a:bodyPr>
            <a:lstStyle/>
            <a:p>
              <a:pPr algn="ctr"/>
              <a:r>
                <a:rPr lang="en-US" sz="1400" dirty="0" smtClean="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Built-in wardrobe at bedroom</a:t>
              </a:r>
              <a:endParaRPr lang="en-US" sz="1400" dirty="0">
                <a:solidFill>
                  <a:schemeClr val="bg1"/>
                </a:solidFill>
                <a:latin typeface="Times New Roman" panose="02020603050405020304" pitchFamily="18" charset="0"/>
                <a:ea typeface="Roboto Light" panose="02000000000000000000" pitchFamily="2" charset="0"/>
                <a:cs typeface="Times New Roman" panose="02020603050405020304" pitchFamily="18" charset="0"/>
              </a:endParaRP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7874" y="2718012"/>
              <a:ext cx="770314" cy="770314"/>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91032" y="2661416"/>
              <a:ext cx="770314" cy="770314"/>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65462" y="2774580"/>
              <a:ext cx="623403" cy="623403"/>
            </a:xfrm>
            <a:prstGeom prst="rect">
              <a:avLst/>
            </a:prstGeom>
          </p:spPr>
        </p:pic>
        <p:sp>
          <p:nvSpPr>
            <p:cNvPr id="45" name="Rectangle 44"/>
            <p:cNvSpPr/>
            <p:nvPr/>
          </p:nvSpPr>
          <p:spPr>
            <a:xfrm>
              <a:off x="5429889" y="2472445"/>
              <a:ext cx="5060719" cy="162065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6" name="Picture 4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19817" y="4762749"/>
            <a:ext cx="1284742" cy="1284742"/>
          </a:xfrm>
          <a:prstGeom prst="rect">
            <a:avLst/>
          </a:prstGeom>
        </p:spPr>
      </p:pic>
      <p:pic>
        <p:nvPicPr>
          <p:cNvPr id="48" name="Picture 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44034" y="4956278"/>
            <a:ext cx="939168" cy="939168"/>
          </a:xfrm>
          <a:prstGeom prst="rect">
            <a:avLst/>
          </a:prstGeom>
        </p:spPr>
      </p:pic>
      <p:sp>
        <p:nvSpPr>
          <p:cNvPr id="52" name="Rectangle 51"/>
          <p:cNvSpPr/>
          <p:nvPr/>
        </p:nvSpPr>
        <p:spPr>
          <a:xfrm>
            <a:off x="3753511" y="5883356"/>
            <a:ext cx="3118989" cy="369332"/>
          </a:xfrm>
          <a:prstGeom prst="rect">
            <a:avLst/>
          </a:prstGeom>
          <a:ln>
            <a:noFill/>
          </a:ln>
        </p:spPr>
        <p:txBody>
          <a:bodyPr wrap="square">
            <a:spAutoFit/>
          </a:bodyPr>
          <a:lstStyle/>
          <a:p>
            <a:pPr algn="ctr"/>
            <a:r>
              <a:rPr lang="en-US" dirty="0" smtClean="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Do not have sleeve	</a:t>
            </a:r>
          </a:p>
        </p:txBody>
      </p:sp>
      <p:sp>
        <p:nvSpPr>
          <p:cNvPr id="54" name="Rectangle 53"/>
          <p:cNvSpPr/>
          <p:nvPr/>
        </p:nvSpPr>
        <p:spPr>
          <a:xfrm>
            <a:off x="655506" y="4824978"/>
            <a:ext cx="2723594" cy="146706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3764893" y="4814897"/>
            <a:ext cx="3138036" cy="14771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7163550" y="5920068"/>
            <a:ext cx="3708538" cy="358240"/>
          </a:xfrm>
          <a:prstGeom prst="rect">
            <a:avLst/>
          </a:prstGeom>
          <a:ln>
            <a:noFill/>
          </a:ln>
        </p:spPr>
        <p:txBody>
          <a:bodyPr wrap="square">
            <a:spAutoFit/>
          </a:bodyPr>
          <a:lstStyle/>
          <a:p>
            <a:pPr marL="115188">
              <a:lnSpc>
                <a:spcPct val="95825"/>
              </a:lnSpc>
              <a:spcBef>
                <a:spcPts val="8258"/>
              </a:spcBef>
            </a:pPr>
            <a:r>
              <a:rPr lang="en-US" dirty="0">
                <a:solidFill>
                  <a:srgbClr val="FFFFFF"/>
                </a:solidFill>
                <a:latin typeface="Times New Roman"/>
                <a:cs typeface="Times New Roman"/>
              </a:rPr>
              <a:t>C</a:t>
            </a:r>
            <a:r>
              <a:rPr lang="en-US" spc="-5" dirty="0">
                <a:solidFill>
                  <a:srgbClr val="FFFFFF"/>
                </a:solidFill>
                <a:latin typeface="Times New Roman"/>
                <a:cs typeface="Times New Roman"/>
              </a:rPr>
              <a:t>o</a:t>
            </a:r>
            <a:r>
              <a:rPr lang="en-US" dirty="0">
                <a:solidFill>
                  <a:srgbClr val="FFFFFF"/>
                </a:solidFill>
                <a:latin typeface="Times New Roman"/>
                <a:cs typeface="Times New Roman"/>
              </a:rPr>
              <a:t>nnect</a:t>
            </a:r>
            <a:r>
              <a:rPr lang="en-US" spc="-3" dirty="0">
                <a:solidFill>
                  <a:srgbClr val="FFFFFF"/>
                </a:solidFill>
                <a:latin typeface="Times New Roman"/>
                <a:cs typeface="Times New Roman"/>
              </a:rPr>
              <a:t> </a:t>
            </a:r>
            <a:r>
              <a:rPr lang="en-US" dirty="0">
                <a:solidFill>
                  <a:srgbClr val="FFFFFF"/>
                </a:solidFill>
                <a:latin typeface="Times New Roman"/>
                <a:cs typeface="Times New Roman"/>
              </a:rPr>
              <a:t>via</a:t>
            </a:r>
            <a:r>
              <a:rPr lang="en-US" spc="33" dirty="0">
                <a:solidFill>
                  <a:srgbClr val="FFFFFF"/>
                </a:solidFill>
                <a:latin typeface="Times New Roman"/>
                <a:cs typeface="Times New Roman"/>
              </a:rPr>
              <a:t> </a:t>
            </a:r>
            <a:r>
              <a:rPr lang="en-US" dirty="0">
                <a:solidFill>
                  <a:srgbClr val="FFFFFF"/>
                </a:solidFill>
                <a:latin typeface="Times New Roman"/>
                <a:cs typeface="Times New Roman"/>
              </a:rPr>
              <a:t>p</a:t>
            </a:r>
            <a:r>
              <a:rPr lang="en-US" spc="-4" dirty="0">
                <a:solidFill>
                  <a:srgbClr val="FFFFFF"/>
                </a:solidFill>
                <a:latin typeface="Times New Roman"/>
                <a:cs typeface="Times New Roman"/>
              </a:rPr>
              <a:t>i</a:t>
            </a:r>
            <a:r>
              <a:rPr lang="en-US" dirty="0">
                <a:solidFill>
                  <a:srgbClr val="FFFFFF"/>
                </a:solidFill>
                <a:latin typeface="Times New Roman"/>
                <a:cs typeface="Times New Roman"/>
              </a:rPr>
              <a:t>pe</a:t>
            </a:r>
            <a:r>
              <a:rPr lang="en-US" spc="186" dirty="0">
                <a:solidFill>
                  <a:srgbClr val="FFFFFF"/>
                </a:solidFill>
                <a:latin typeface="Times New Roman"/>
                <a:cs typeface="Times New Roman"/>
              </a:rPr>
              <a:t> </a:t>
            </a:r>
            <a:r>
              <a:rPr lang="en-US" dirty="0">
                <a:solidFill>
                  <a:srgbClr val="FFFFFF"/>
                </a:solidFill>
                <a:latin typeface="Times New Roman"/>
                <a:cs typeface="Times New Roman"/>
              </a:rPr>
              <a:t>&amp;</a:t>
            </a:r>
            <a:r>
              <a:rPr lang="en-US" spc="79" dirty="0">
                <a:solidFill>
                  <a:srgbClr val="FFFFFF"/>
                </a:solidFill>
                <a:latin typeface="Times New Roman"/>
                <a:cs typeface="Times New Roman"/>
              </a:rPr>
              <a:t> </a:t>
            </a:r>
            <a:r>
              <a:rPr lang="en-US" dirty="0">
                <a:solidFill>
                  <a:srgbClr val="FFFFFF"/>
                </a:solidFill>
                <a:latin typeface="Times New Roman"/>
                <a:cs typeface="Times New Roman"/>
              </a:rPr>
              <a:t>standby</a:t>
            </a:r>
            <a:r>
              <a:rPr lang="en-US" spc="-61" dirty="0">
                <a:solidFill>
                  <a:srgbClr val="FFFFFF"/>
                </a:solidFill>
                <a:latin typeface="Times New Roman"/>
                <a:cs typeface="Times New Roman"/>
              </a:rPr>
              <a:t> </a:t>
            </a:r>
            <a:r>
              <a:rPr lang="en-US" dirty="0">
                <a:solidFill>
                  <a:srgbClr val="FFFFFF"/>
                </a:solidFill>
                <a:latin typeface="Times New Roman"/>
                <a:cs typeface="Times New Roman"/>
              </a:rPr>
              <a:t>h</a:t>
            </a:r>
            <a:r>
              <a:rPr lang="en-US" spc="4" dirty="0">
                <a:solidFill>
                  <a:srgbClr val="FFFFFF"/>
                </a:solidFill>
                <a:latin typeface="Times New Roman"/>
                <a:cs typeface="Times New Roman"/>
              </a:rPr>
              <a:t>e</a:t>
            </a:r>
            <a:r>
              <a:rPr lang="en-US" dirty="0">
                <a:solidFill>
                  <a:srgbClr val="FFFFFF"/>
                </a:solidFill>
                <a:latin typeface="Times New Roman"/>
                <a:cs typeface="Times New Roman"/>
              </a:rPr>
              <a:t>ad</a:t>
            </a:r>
            <a:endParaRPr lang="en-US" dirty="0">
              <a:latin typeface="Times New Roman"/>
              <a:cs typeface="Times New Roman"/>
            </a:endParaRPr>
          </a:p>
        </p:txBody>
      </p:sp>
      <p:sp>
        <p:nvSpPr>
          <p:cNvPr id="58" name="Rectangle 57"/>
          <p:cNvSpPr/>
          <p:nvPr/>
        </p:nvSpPr>
        <p:spPr>
          <a:xfrm>
            <a:off x="7319162" y="4796873"/>
            <a:ext cx="3138036" cy="149516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20458" y="5076323"/>
            <a:ext cx="897232" cy="897232"/>
          </a:xfrm>
          <a:prstGeom prst="rect">
            <a:avLst/>
          </a:prstGeom>
        </p:spPr>
      </p:pic>
      <p:pic>
        <p:nvPicPr>
          <p:cNvPr id="60" name="Picture 5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4063" y="4997376"/>
            <a:ext cx="949128" cy="949128"/>
          </a:xfrm>
          <a:prstGeom prst="rect">
            <a:avLst/>
          </a:prstGeom>
        </p:spPr>
      </p:pic>
      <p:sp>
        <p:nvSpPr>
          <p:cNvPr id="41" name="Rectangle 40"/>
          <p:cNvSpPr/>
          <p:nvPr/>
        </p:nvSpPr>
        <p:spPr>
          <a:xfrm>
            <a:off x="4719817" y="2117312"/>
            <a:ext cx="1891296" cy="162065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4507600" y="1244925"/>
            <a:ext cx="3001224" cy="715836"/>
            <a:chOff x="1088624" y="1813494"/>
            <a:chExt cx="3001224" cy="715836"/>
          </a:xfrm>
        </p:grpSpPr>
        <p:sp>
          <p:nvSpPr>
            <p:cNvPr id="47" name="Rectangle 46"/>
            <p:cNvSpPr/>
            <p:nvPr/>
          </p:nvSpPr>
          <p:spPr>
            <a:xfrm>
              <a:off x="1677477" y="1821444"/>
              <a:ext cx="2412371" cy="707886"/>
            </a:xfrm>
            <a:prstGeom prst="rect">
              <a:avLst/>
            </a:prstGeom>
            <a:ln>
              <a:noFill/>
            </a:ln>
          </p:spPr>
          <p:txBody>
            <a:bodyPr wrap="square">
              <a:spAutoFit/>
            </a:bodyPr>
            <a:lstStyle/>
            <a:p>
              <a:pPr algn="ctr"/>
              <a:r>
                <a:rPr lang="en-US" sz="2000" dirty="0" smtClean="0">
                  <a:solidFill>
                    <a:srgbClr val="32BEA6"/>
                  </a:solidFill>
                  <a:latin typeface="Times New Roman" panose="02020603050405020304" pitchFamily="18" charset="0"/>
                  <a:ea typeface="Roboto Light" panose="02000000000000000000" pitchFamily="2" charset="0"/>
                  <a:cs typeface="Times New Roman" panose="02020603050405020304" pitchFamily="18" charset="0"/>
                </a:rPr>
                <a:t>TIMBER FLOOR AT BEDROOM</a:t>
              </a:r>
            </a:p>
          </p:txBody>
        </p:sp>
        <p:pic>
          <p:nvPicPr>
            <p:cNvPr id="49" name="Picture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624" y="1813494"/>
              <a:ext cx="630029" cy="630029"/>
            </a:xfrm>
            <a:prstGeom prst="rect">
              <a:avLst/>
            </a:prstGeom>
          </p:spPr>
        </p:pic>
      </p:grpSp>
      <p:pic>
        <p:nvPicPr>
          <p:cNvPr id="11" name="Picture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87483" y="2306469"/>
            <a:ext cx="969333" cy="969333"/>
          </a:xfrm>
          <a:prstGeom prst="rect">
            <a:avLst/>
          </a:prstGeom>
        </p:spPr>
      </p:pic>
      <p:sp>
        <p:nvSpPr>
          <p:cNvPr id="56" name="Rectangle 55"/>
          <p:cNvSpPr/>
          <p:nvPr/>
        </p:nvSpPr>
        <p:spPr>
          <a:xfrm>
            <a:off x="1037179" y="6315035"/>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61" name="Picture 6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spTree>
    <p:extLst>
      <p:ext uri="{BB962C8B-B14F-4D97-AF65-F5344CB8AC3E}">
        <p14:creationId xmlns:p14="http://schemas.microsoft.com/office/powerpoint/2010/main" val="37684255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C2E40"/>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2088" y="208709"/>
            <a:ext cx="935806" cy="715851"/>
          </a:xfrm>
          <a:prstGeom prst="rect">
            <a:avLst/>
          </a:prstGeom>
        </p:spPr>
      </p:pic>
      <p:sp>
        <p:nvSpPr>
          <p:cNvPr id="8" name="Rectangle 7"/>
          <p:cNvSpPr/>
          <p:nvPr/>
        </p:nvSpPr>
        <p:spPr>
          <a:xfrm>
            <a:off x="1873798" y="398390"/>
            <a:ext cx="7540869" cy="933717"/>
          </a:xfrm>
          <a:prstGeom prst="rect">
            <a:avLst/>
          </a:prstGeom>
        </p:spPr>
        <p:txBody>
          <a:bodyPr wrap="square">
            <a:spAutoFit/>
          </a:bodyPr>
          <a:lstStyle/>
          <a:p>
            <a:pPr marL="12700">
              <a:lnSpc>
                <a:spcPts val="3340"/>
              </a:lnSpc>
              <a:spcBef>
                <a:spcPts val="167"/>
              </a:spcBef>
            </a:pPr>
            <a:r>
              <a:rPr lang="en-US" sz="2500" dirty="0">
                <a:solidFill>
                  <a:srgbClr val="FFFFFF"/>
                </a:solidFill>
                <a:latin typeface="Times New Roman"/>
                <a:cs typeface="Times New Roman"/>
              </a:rPr>
              <a:t>PRI</a:t>
            </a:r>
            <a:r>
              <a:rPr lang="en-US" sz="2500" spc="-4" dirty="0">
                <a:solidFill>
                  <a:srgbClr val="FFFFFF"/>
                </a:solidFill>
                <a:latin typeface="Times New Roman"/>
                <a:cs typeface="Times New Roman"/>
              </a:rPr>
              <a:t>M</a:t>
            </a:r>
            <a:r>
              <a:rPr lang="en-US" sz="2500" dirty="0">
                <a:solidFill>
                  <a:srgbClr val="FFFFFF"/>
                </a:solidFill>
                <a:latin typeface="Times New Roman"/>
                <a:cs typeface="Times New Roman"/>
              </a:rPr>
              <a:t>ARY H</a:t>
            </a:r>
            <a:r>
              <a:rPr lang="en-US" sz="2500" spc="9" dirty="0">
                <a:solidFill>
                  <a:srgbClr val="FFFFFF"/>
                </a:solidFill>
                <a:latin typeface="Times New Roman"/>
                <a:cs typeface="Times New Roman"/>
              </a:rPr>
              <a:t>A</a:t>
            </a:r>
            <a:r>
              <a:rPr lang="en-US" sz="2500" dirty="0">
                <a:solidFill>
                  <a:srgbClr val="FFFFFF"/>
                </a:solidFill>
                <a:latin typeface="Times New Roman"/>
                <a:cs typeface="Times New Roman"/>
              </a:rPr>
              <a:t>N</a:t>
            </a:r>
            <a:r>
              <a:rPr lang="en-US" sz="2500" spc="9" dirty="0">
                <a:solidFill>
                  <a:srgbClr val="FFFFFF"/>
                </a:solidFill>
                <a:latin typeface="Times New Roman"/>
                <a:cs typeface="Times New Roman"/>
              </a:rPr>
              <a:t>D</a:t>
            </a:r>
            <a:r>
              <a:rPr lang="en-US" sz="2500" dirty="0">
                <a:solidFill>
                  <a:srgbClr val="FFFFFF"/>
                </a:solidFill>
                <a:latin typeface="Times New Roman"/>
                <a:cs typeface="Times New Roman"/>
              </a:rPr>
              <a:t>-OVER</a:t>
            </a:r>
            <a:r>
              <a:rPr lang="en-US" sz="2500" spc="49" dirty="0">
                <a:solidFill>
                  <a:srgbClr val="FFFFFF"/>
                </a:solidFill>
                <a:latin typeface="Times New Roman"/>
                <a:cs typeface="Times New Roman"/>
              </a:rPr>
              <a:t> </a:t>
            </a:r>
            <a:r>
              <a:rPr lang="en-US" sz="2500" dirty="0">
                <a:solidFill>
                  <a:srgbClr val="FFFFFF"/>
                </a:solidFill>
                <a:latin typeface="Times New Roman"/>
                <a:cs typeface="Times New Roman"/>
              </a:rPr>
              <a:t>STANDARD</a:t>
            </a:r>
            <a:endParaRPr lang="en-US" sz="2500" dirty="0">
              <a:latin typeface="Times New Roman"/>
              <a:cs typeface="Times New Roman"/>
            </a:endParaRPr>
          </a:p>
          <a:p>
            <a:pPr marL="12700">
              <a:lnSpc>
                <a:spcPts val="3340"/>
              </a:lnSpc>
              <a:spcBef>
                <a:spcPts val="167"/>
              </a:spcBef>
            </a:pPr>
            <a:endParaRPr lang="en-US" sz="2500" dirty="0">
              <a:latin typeface="Times New Roman"/>
              <a:cs typeface="Times New Roman"/>
            </a:endParaRPr>
          </a:p>
        </p:txBody>
      </p:sp>
      <p:sp>
        <p:nvSpPr>
          <p:cNvPr id="5" name="TextBox 4"/>
          <p:cNvSpPr txBox="1"/>
          <p:nvPr/>
        </p:nvSpPr>
        <p:spPr>
          <a:xfrm>
            <a:off x="357733" y="44493"/>
            <a:ext cx="1501547" cy="1323439"/>
          </a:xfrm>
          <a:prstGeom prst="rect">
            <a:avLst/>
          </a:prstGeom>
          <a:noFill/>
        </p:spPr>
        <p:txBody>
          <a:bodyPr wrap="square" rtlCol="0">
            <a:spAutoFit/>
          </a:bodyPr>
          <a:lstStyle/>
          <a:p>
            <a:pPr algn="ctr"/>
            <a:r>
              <a:rPr lang="en-US" sz="8000" b="1" dirty="0" smtClean="0">
                <a:solidFill>
                  <a:schemeClr val="bg1"/>
                </a:solidFill>
                <a:latin typeface="Roboto" panose="02000000000000000000" pitchFamily="2" charset="0"/>
                <a:ea typeface="Roboto" panose="02000000000000000000" pitchFamily="2" charset="0"/>
                <a:cs typeface="Roboto" panose="02000000000000000000" pitchFamily="2" charset="0"/>
              </a:rPr>
              <a:t>02</a:t>
            </a:r>
          </a:p>
        </p:txBody>
      </p:sp>
      <p:sp>
        <p:nvSpPr>
          <p:cNvPr id="2" name="Rectangle 1"/>
          <p:cNvSpPr/>
          <p:nvPr/>
        </p:nvSpPr>
        <p:spPr>
          <a:xfrm>
            <a:off x="1984121" y="950520"/>
            <a:ext cx="5666359" cy="104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910152" y="2469290"/>
            <a:ext cx="3273149" cy="679971"/>
            <a:chOff x="-396663" y="2539198"/>
            <a:chExt cx="3480799" cy="723109"/>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2352" y="2539198"/>
              <a:ext cx="651784" cy="65178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753" y="2539198"/>
              <a:ext cx="723109" cy="72310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663" y="2571547"/>
              <a:ext cx="669998" cy="669998"/>
            </a:xfrm>
            <a:prstGeom prst="rect">
              <a:avLst/>
            </a:prstGeom>
          </p:spPr>
        </p:pic>
      </p:grpSp>
      <p:sp>
        <p:nvSpPr>
          <p:cNvPr id="14" name="Rectangle 13"/>
          <p:cNvSpPr/>
          <p:nvPr/>
        </p:nvSpPr>
        <p:spPr>
          <a:xfrm>
            <a:off x="1186211" y="1573641"/>
            <a:ext cx="2997090" cy="400110"/>
          </a:xfrm>
          <a:prstGeom prst="rect">
            <a:avLst/>
          </a:prstGeom>
          <a:ln>
            <a:noFill/>
          </a:ln>
        </p:spPr>
        <p:txBody>
          <a:bodyPr wrap="square">
            <a:spAutoFit/>
          </a:bodyPr>
          <a:lstStyle/>
          <a:p>
            <a:pPr algn="ctr"/>
            <a:r>
              <a:rPr lang="en-US" sz="2000" b="1" dirty="0" smtClean="0">
                <a:solidFill>
                  <a:srgbClr val="32BEA6"/>
                </a:solidFill>
                <a:latin typeface="Times New Roman" panose="02020603050405020304" pitchFamily="18" charset="0"/>
                <a:ea typeface="Roboto Light" panose="02000000000000000000" pitchFamily="2" charset="0"/>
                <a:cs typeface="Times New Roman" panose="02020603050405020304" pitchFamily="18" charset="0"/>
              </a:rPr>
              <a:t>SANITARY WARES</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665" y="1445790"/>
            <a:ext cx="630029" cy="630029"/>
          </a:xfrm>
          <a:prstGeom prst="rect">
            <a:avLst/>
          </a:prstGeom>
        </p:spPr>
      </p:pic>
      <p:sp>
        <p:nvSpPr>
          <p:cNvPr id="32" name="Rectangle 31"/>
          <p:cNvSpPr/>
          <p:nvPr/>
        </p:nvSpPr>
        <p:spPr>
          <a:xfrm>
            <a:off x="604052" y="3325571"/>
            <a:ext cx="4115765" cy="369332"/>
          </a:xfrm>
          <a:prstGeom prst="rect">
            <a:avLst/>
          </a:prstGeom>
          <a:ln>
            <a:noFill/>
          </a:ln>
        </p:spPr>
        <p:txBody>
          <a:bodyPr wrap="square">
            <a:spAutoFit/>
          </a:bodyPr>
          <a:lstStyle/>
          <a:p>
            <a:pPr algn="ctr"/>
            <a:r>
              <a:rPr lang="en-US" dirty="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Lavabo, Toilet, Stand shower</a:t>
            </a:r>
          </a:p>
        </p:txBody>
      </p:sp>
      <p:sp>
        <p:nvSpPr>
          <p:cNvPr id="39" name="Rectangle 38"/>
          <p:cNvSpPr/>
          <p:nvPr/>
        </p:nvSpPr>
        <p:spPr>
          <a:xfrm>
            <a:off x="7971799" y="4193117"/>
            <a:ext cx="2502102" cy="657103"/>
          </a:xfrm>
          <a:prstGeom prst="rect">
            <a:avLst/>
          </a:prstGeom>
          <a:ln>
            <a:noFill/>
          </a:ln>
        </p:spPr>
        <p:txBody>
          <a:bodyPr wrap="square">
            <a:spAutoFit/>
          </a:bodyPr>
          <a:lstStyle/>
          <a:p>
            <a:pPr algn="ctr">
              <a:lnSpc>
                <a:spcPts val="2125"/>
              </a:lnSpc>
              <a:spcBef>
                <a:spcPts val="106"/>
              </a:spcBef>
            </a:pPr>
            <a:r>
              <a:rPr lang="en-US" sz="2000" dirty="0">
                <a:solidFill>
                  <a:srgbClr val="31BDA6"/>
                </a:solidFill>
                <a:latin typeface="Times New Roman"/>
                <a:cs typeface="Times New Roman"/>
              </a:rPr>
              <a:t>ELECTRIC</a:t>
            </a:r>
            <a:r>
              <a:rPr lang="en-US" sz="2000" spc="-9" dirty="0">
                <a:solidFill>
                  <a:srgbClr val="31BDA6"/>
                </a:solidFill>
                <a:latin typeface="Times New Roman"/>
                <a:cs typeface="Times New Roman"/>
              </a:rPr>
              <a:t> </a:t>
            </a:r>
            <a:r>
              <a:rPr lang="en-US" sz="2000" dirty="0">
                <a:solidFill>
                  <a:srgbClr val="31BDA6"/>
                </a:solidFill>
                <a:latin typeface="Times New Roman"/>
                <a:cs typeface="Times New Roman"/>
              </a:rPr>
              <a:t>WATER</a:t>
            </a:r>
            <a:endParaRPr lang="en-US" sz="2000" dirty="0">
              <a:latin typeface="Times New Roman"/>
              <a:cs typeface="Times New Roman"/>
            </a:endParaRPr>
          </a:p>
          <a:p>
            <a:pPr marL="532599" marR="550082" algn="ctr">
              <a:lnSpc>
                <a:spcPct val="95825"/>
              </a:lnSpc>
            </a:pPr>
            <a:r>
              <a:rPr lang="en-US" sz="2000" dirty="0">
                <a:solidFill>
                  <a:srgbClr val="31BDA6"/>
                </a:solidFill>
                <a:latin typeface="Times New Roman"/>
                <a:cs typeface="Times New Roman"/>
              </a:rPr>
              <a:t>HE</a:t>
            </a:r>
            <a:r>
              <a:rPr lang="en-US" sz="2000" spc="-4" dirty="0">
                <a:solidFill>
                  <a:srgbClr val="31BDA6"/>
                </a:solidFill>
                <a:latin typeface="Times New Roman"/>
                <a:cs typeface="Times New Roman"/>
              </a:rPr>
              <a:t>A</a:t>
            </a:r>
            <a:r>
              <a:rPr lang="en-US" sz="2000" dirty="0">
                <a:solidFill>
                  <a:srgbClr val="31BDA6"/>
                </a:solidFill>
                <a:latin typeface="Times New Roman"/>
                <a:cs typeface="Times New Roman"/>
              </a:rPr>
              <a:t>TER</a:t>
            </a:r>
            <a:endParaRPr lang="en-US" sz="2000" dirty="0">
              <a:latin typeface="Times New Roman"/>
              <a:cs typeface="Times New Roman"/>
            </a:endParaRPr>
          </a:p>
        </p:txBody>
      </p:sp>
      <p:sp>
        <p:nvSpPr>
          <p:cNvPr id="44" name="Rectangle 43"/>
          <p:cNvSpPr/>
          <p:nvPr/>
        </p:nvSpPr>
        <p:spPr>
          <a:xfrm>
            <a:off x="604665" y="2226612"/>
            <a:ext cx="4064647" cy="162065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602757" y="1437358"/>
            <a:ext cx="2549348" cy="584775"/>
          </a:xfrm>
          <a:prstGeom prst="rect">
            <a:avLst/>
          </a:prstGeom>
          <a:ln>
            <a:noFill/>
          </a:ln>
        </p:spPr>
        <p:txBody>
          <a:bodyPr wrap="square">
            <a:spAutoFit/>
          </a:bodyPr>
          <a:lstStyle/>
          <a:p>
            <a:pPr algn="ctr"/>
            <a:r>
              <a:rPr lang="en-US" sz="1600" dirty="0" smtClean="0">
                <a:solidFill>
                  <a:srgbClr val="32BEA6"/>
                </a:solidFill>
                <a:latin typeface="Times New Roman" panose="02020603050405020304" pitchFamily="18" charset="0"/>
                <a:ea typeface="Roboto Light" panose="02000000000000000000" pitchFamily="2" charset="0"/>
                <a:cs typeface="Times New Roman" panose="02020603050405020304" pitchFamily="18" charset="0"/>
              </a:rPr>
              <a:t>KITCHEN &amp;</a:t>
            </a:r>
          </a:p>
          <a:p>
            <a:pPr algn="ctr"/>
            <a:r>
              <a:rPr lang="en-US" sz="1600" dirty="0" smtClean="0">
                <a:solidFill>
                  <a:srgbClr val="32BEA6"/>
                </a:solidFill>
                <a:latin typeface="Times New Roman" panose="02020603050405020304" pitchFamily="18" charset="0"/>
                <a:ea typeface="Roboto Light" panose="02000000000000000000" pitchFamily="2" charset="0"/>
                <a:cs typeface="Times New Roman" panose="02020603050405020304" pitchFamily="18" charset="0"/>
              </a:rPr>
              <a:t>BATHROOM CABINET</a:t>
            </a:r>
          </a:p>
        </p:txBody>
      </p:sp>
      <p:sp>
        <p:nvSpPr>
          <p:cNvPr id="24" name="Rectangle 23"/>
          <p:cNvSpPr/>
          <p:nvPr/>
        </p:nvSpPr>
        <p:spPr>
          <a:xfrm>
            <a:off x="4914263" y="3307441"/>
            <a:ext cx="1447078" cy="307777"/>
          </a:xfrm>
          <a:prstGeom prst="rect">
            <a:avLst/>
          </a:prstGeom>
          <a:ln>
            <a:noFill/>
          </a:ln>
        </p:spPr>
        <p:txBody>
          <a:bodyPr wrap="square">
            <a:spAutoFit/>
          </a:bodyPr>
          <a:lstStyle/>
          <a:p>
            <a:r>
              <a:rPr lang="en-US" sz="1400" dirty="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Cabinet kitchen</a:t>
            </a:r>
          </a:p>
        </p:txBody>
      </p:sp>
      <p:sp>
        <p:nvSpPr>
          <p:cNvPr id="27" name="Rectangle 26"/>
          <p:cNvSpPr/>
          <p:nvPr/>
        </p:nvSpPr>
        <p:spPr>
          <a:xfrm>
            <a:off x="6281714" y="3302192"/>
            <a:ext cx="1466455" cy="307777"/>
          </a:xfrm>
          <a:prstGeom prst="rect">
            <a:avLst/>
          </a:prstGeom>
          <a:ln>
            <a:noFill/>
          </a:ln>
        </p:spPr>
        <p:txBody>
          <a:bodyPr wrap="square">
            <a:spAutoFit/>
          </a:bodyPr>
          <a:lstStyle/>
          <a:p>
            <a:pPr algn="ctr"/>
            <a:r>
              <a:rPr lang="en-US" sz="1400" dirty="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Sink &amp; water tap</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1216" y="2459081"/>
            <a:ext cx="770314" cy="770314"/>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26960" y="2441689"/>
            <a:ext cx="770314" cy="770314"/>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58758" y="2525858"/>
            <a:ext cx="623403" cy="623403"/>
          </a:xfrm>
          <a:prstGeom prst="rect">
            <a:avLst/>
          </a:prstGeom>
        </p:spPr>
      </p:pic>
      <p:sp>
        <p:nvSpPr>
          <p:cNvPr id="45" name="Rectangle 44"/>
          <p:cNvSpPr/>
          <p:nvPr/>
        </p:nvSpPr>
        <p:spPr>
          <a:xfrm>
            <a:off x="4952617" y="2223722"/>
            <a:ext cx="2795551" cy="162354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5451" y="4970127"/>
            <a:ext cx="1284742" cy="1284742"/>
          </a:xfrm>
          <a:prstGeom prst="rect">
            <a:avLst/>
          </a:prstGeom>
        </p:spPr>
      </p:pic>
      <p:pic>
        <p:nvPicPr>
          <p:cNvPr id="48" name="Picture 4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59123" y="5143122"/>
            <a:ext cx="939168" cy="939168"/>
          </a:xfrm>
          <a:prstGeom prst="rect">
            <a:avLst/>
          </a:prstGeom>
        </p:spPr>
      </p:pic>
      <p:sp>
        <p:nvSpPr>
          <p:cNvPr id="54" name="Rectangle 53"/>
          <p:cNvSpPr/>
          <p:nvPr/>
        </p:nvSpPr>
        <p:spPr>
          <a:xfrm>
            <a:off x="655506" y="4902585"/>
            <a:ext cx="2914894" cy="135517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3764892" y="4892504"/>
            <a:ext cx="3326787" cy="13560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7319162" y="4874480"/>
            <a:ext cx="3138036" cy="138038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91065" y="5143122"/>
            <a:ext cx="897232" cy="897232"/>
          </a:xfrm>
          <a:prstGeom prst="rect">
            <a:avLst/>
          </a:prstGeom>
        </p:spPr>
      </p:pic>
      <p:pic>
        <p:nvPicPr>
          <p:cNvPr id="60" name="Picture 5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4670" y="5064175"/>
            <a:ext cx="949128" cy="949128"/>
          </a:xfrm>
          <a:prstGeom prst="rect">
            <a:avLst/>
          </a:prstGeom>
        </p:spPr>
      </p:pic>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2728" y="1445790"/>
            <a:ext cx="630029" cy="630029"/>
          </a:xfrm>
          <a:prstGeom prst="rect">
            <a:avLst/>
          </a:prstGeom>
        </p:spPr>
      </p:pic>
      <p:sp>
        <p:nvSpPr>
          <p:cNvPr id="42" name="Rectangle 41"/>
          <p:cNvSpPr/>
          <p:nvPr/>
        </p:nvSpPr>
        <p:spPr>
          <a:xfrm>
            <a:off x="7988505" y="2214323"/>
            <a:ext cx="2468693" cy="162065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8440" y="4130223"/>
            <a:ext cx="630029" cy="630029"/>
          </a:xfrm>
          <a:prstGeom prst="rect">
            <a:avLst/>
          </a:prstGeom>
        </p:spPr>
      </p:pic>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52105" y="1399338"/>
            <a:ext cx="645577" cy="645577"/>
          </a:xfrm>
          <a:prstGeom prst="rect">
            <a:avLst/>
          </a:prstGeom>
        </p:spPr>
      </p:pic>
      <p:sp>
        <p:nvSpPr>
          <p:cNvPr id="51" name="Rectangle 50"/>
          <p:cNvSpPr/>
          <p:nvPr/>
        </p:nvSpPr>
        <p:spPr>
          <a:xfrm>
            <a:off x="8474893" y="1553027"/>
            <a:ext cx="2980934" cy="400110"/>
          </a:xfrm>
          <a:prstGeom prst="rect">
            <a:avLst/>
          </a:prstGeom>
          <a:ln>
            <a:noFill/>
          </a:ln>
        </p:spPr>
        <p:txBody>
          <a:bodyPr wrap="square">
            <a:spAutoFit/>
          </a:bodyPr>
          <a:lstStyle/>
          <a:p>
            <a:pPr algn="ctr"/>
            <a:r>
              <a:rPr lang="en-US" sz="2000" dirty="0" smtClean="0">
                <a:solidFill>
                  <a:srgbClr val="E04F5F"/>
                </a:solidFill>
                <a:latin typeface="Times New Roman" panose="02020603050405020304" pitchFamily="18" charset="0"/>
                <a:ea typeface="Roboto Light" panose="02000000000000000000" pitchFamily="2" charset="0"/>
                <a:cs typeface="Times New Roman" panose="02020603050405020304" pitchFamily="18" charset="0"/>
              </a:rPr>
              <a:t>NO WARDROBE </a:t>
            </a:r>
          </a:p>
        </p:txBody>
      </p:sp>
      <p:sp>
        <p:nvSpPr>
          <p:cNvPr id="56" name="Rectangle 55"/>
          <p:cNvSpPr/>
          <p:nvPr/>
        </p:nvSpPr>
        <p:spPr>
          <a:xfrm>
            <a:off x="7852394" y="3312393"/>
            <a:ext cx="2740913" cy="369332"/>
          </a:xfrm>
          <a:prstGeom prst="rect">
            <a:avLst/>
          </a:prstGeom>
          <a:ln>
            <a:noFill/>
          </a:ln>
        </p:spPr>
        <p:txBody>
          <a:bodyPr wrap="square">
            <a:spAutoFit/>
          </a:bodyPr>
          <a:lstStyle/>
          <a:p>
            <a:pPr algn="ctr"/>
            <a:r>
              <a:rPr lang="en-US" dirty="0" smtClean="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(In all rooms)</a:t>
            </a:r>
            <a:endParaRPr lang="en-US" dirty="0">
              <a:solidFill>
                <a:schemeClr val="bg1"/>
              </a:solidFill>
              <a:latin typeface="Times New Roman" panose="02020603050405020304" pitchFamily="18" charset="0"/>
              <a:ea typeface="Roboto Light" panose="02000000000000000000" pitchFamily="2" charset="0"/>
              <a:cs typeface="Times New Roman" panose="02020603050405020304" pitchFamily="18" charset="0"/>
            </a:endParaRPr>
          </a:p>
        </p:txBody>
      </p:sp>
      <p:sp>
        <p:nvSpPr>
          <p:cNvPr id="61" name="Rectangle 60"/>
          <p:cNvSpPr/>
          <p:nvPr/>
        </p:nvSpPr>
        <p:spPr>
          <a:xfrm>
            <a:off x="4495687" y="4230023"/>
            <a:ext cx="2411880" cy="361637"/>
          </a:xfrm>
          <a:prstGeom prst="rect">
            <a:avLst/>
          </a:prstGeom>
          <a:ln>
            <a:noFill/>
          </a:ln>
        </p:spPr>
        <p:txBody>
          <a:bodyPr wrap="square">
            <a:spAutoFit/>
          </a:bodyPr>
          <a:lstStyle/>
          <a:p>
            <a:pPr marL="12700" algn="ctr">
              <a:lnSpc>
                <a:spcPts val="2125"/>
              </a:lnSpc>
              <a:spcBef>
                <a:spcPts val="106"/>
              </a:spcBef>
            </a:pPr>
            <a:r>
              <a:rPr lang="en-US" sz="2000" spc="-4" dirty="0">
                <a:solidFill>
                  <a:srgbClr val="31BDA6"/>
                </a:solidFill>
                <a:latin typeface="Times New Roman"/>
                <a:cs typeface="Times New Roman"/>
              </a:rPr>
              <a:t>AC</a:t>
            </a:r>
            <a:endParaRPr lang="en-US" sz="2000" dirty="0">
              <a:latin typeface="Times New Roman"/>
              <a:cs typeface="Times New Roman"/>
            </a:endParaRPr>
          </a:p>
        </p:txBody>
      </p:sp>
      <p:sp>
        <p:nvSpPr>
          <p:cNvPr id="62" name="Rectangle 61"/>
          <p:cNvSpPr/>
          <p:nvPr/>
        </p:nvSpPr>
        <p:spPr>
          <a:xfrm>
            <a:off x="1389068" y="4275337"/>
            <a:ext cx="2282593" cy="361637"/>
          </a:xfrm>
          <a:prstGeom prst="rect">
            <a:avLst/>
          </a:prstGeom>
          <a:ln>
            <a:noFill/>
          </a:ln>
        </p:spPr>
        <p:txBody>
          <a:bodyPr wrap="square">
            <a:spAutoFit/>
          </a:bodyPr>
          <a:lstStyle/>
          <a:p>
            <a:pPr marL="12700">
              <a:lnSpc>
                <a:spcPts val="2125"/>
              </a:lnSpc>
              <a:spcBef>
                <a:spcPts val="106"/>
              </a:spcBef>
            </a:pPr>
            <a:r>
              <a:rPr lang="en-US" sz="2000" dirty="0">
                <a:solidFill>
                  <a:srgbClr val="31BDA6"/>
                </a:solidFill>
                <a:latin typeface="Times New Roman"/>
                <a:cs typeface="Times New Roman"/>
              </a:rPr>
              <a:t>OVEN</a:t>
            </a:r>
            <a:r>
              <a:rPr lang="en-US" sz="2000" spc="29" dirty="0">
                <a:solidFill>
                  <a:srgbClr val="31BDA6"/>
                </a:solidFill>
                <a:latin typeface="Times New Roman"/>
                <a:cs typeface="Times New Roman"/>
              </a:rPr>
              <a:t> </a:t>
            </a:r>
            <a:r>
              <a:rPr lang="en-US" sz="2000" dirty="0">
                <a:solidFill>
                  <a:srgbClr val="31BDA6"/>
                </a:solidFill>
                <a:latin typeface="Times New Roman"/>
                <a:cs typeface="Times New Roman"/>
              </a:rPr>
              <a:t>–</a:t>
            </a:r>
            <a:r>
              <a:rPr lang="en-US" sz="2000" spc="-214" dirty="0">
                <a:solidFill>
                  <a:srgbClr val="31BDA6"/>
                </a:solidFill>
                <a:latin typeface="Times New Roman"/>
                <a:cs typeface="Times New Roman"/>
              </a:rPr>
              <a:t> </a:t>
            </a:r>
            <a:r>
              <a:rPr lang="en-US" sz="2000" dirty="0">
                <a:solidFill>
                  <a:srgbClr val="31BDA6"/>
                </a:solidFill>
                <a:latin typeface="Times New Roman"/>
                <a:cs typeface="Times New Roman"/>
              </a:rPr>
              <a:t>HO</a:t>
            </a:r>
            <a:r>
              <a:rPr lang="en-US" sz="2000" spc="-9" dirty="0">
                <a:solidFill>
                  <a:srgbClr val="31BDA6"/>
                </a:solidFill>
                <a:latin typeface="Times New Roman"/>
                <a:cs typeface="Times New Roman"/>
              </a:rPr>
              <a:t>O</a:t>
            </a:r>
            <a:r>
              <a:rPr lang="en-US" sz="2000" dirty="0">
                <a:solidFill>
                  <a:srgbClr val="31BDA6"/>
                </a:solidFill>
                <a:latin typeface="Times New Roman"/>
                <a:cs typeface="Times New Roman"/>
              </a:rPr>
              <a:t>D</a:t>
            </a:r>
            <a:endParaRPr lang="en-US" sz="2000" dirty="0">
              <a:latin typeface="Times New Roman"/>
              <a:cs typeface="Times New Roman"/>
            </a:endParaRPr>
          </a:p>
        </p:txBody>
      </p:sp>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303" y="4111318"/>
            <a:ext cx="630029" cy="630029"/>
          </a:xfrm>
          <a:prstGeom prst="rect">
            <a:avLst/>
          </a:prstGeom>
        </p:spPr>
      </p:pic>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1397" y="4111318"/>
            <a:ext cx="630029" cy="630029"/>
          </a:xfrm>
          <a:prstGeom prst="rect">
            <a:avLst/>
          </a:prstGeom>
        </p:spPr>
      </p:pic>
      <p:sp>
        <p:nvSpPr>
          <p:cNvPr id="43" name="Rectangle 42"/>
          <p:cNvSpPr/>
          <p:nvPr/>
        </p:nvSpPr>
        <p:spPr>
          <a:xfrm>
            <a:off x="1037179" y="6315035"/>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47" name="Picture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spTree>
    <p:extLst>
      <p:ext uri="{BB962C8B-B14F-4D97-AF65-F5344CB8AC3E}">
        <p14:creationId xmlns:p14="http://schemas.microsoft.com/office/powerpoint/2010/main" val="31537559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C2E40"/>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2088" y="208709"/>
            <a:ext cx="935806" cy="715851"/>
          </a:xfrm>
          <a:prstGeom prst="rect">
            <a:avLst/>
          </a:prstGeom>
        </p:spPr>
      </p:pic>
      <p:sp>
        <p:nvSpPr>
          <p:cNvPr id="8" name="Rectangle 7"/>
          <p:cNvSpPr/>
          <p:nvPr/>
        </p:nvSpPr>
        <p:spPr>
          <a:xfrm>
            <a:off x="1859280" y="296115"/>
            <a:ext cx="8201200" cy="1079783"/>
          </a:xfrm>
          <a:prstGeom prst="rect">
            <a:avLst/>
          </a:prstGeom>
        </p:spPr>
        <p:txBody>
          <a:bodyPr wrap="square">
            <a:spAutoFit/>
          </a:bodyPr>
          <a:lstStyle/>
          <a:p>
            <a:pPr marL="12700">
              <a:lnSpc>
                <a:spcPts val="2525"/>
              </a:lnSpc>
              <a:spcBef>
                <a:spcPts val="126"/>
              </a:spcBef>
            </a:pPr>
            <a:r>
              <a:rPr lang="en-US" sz="2500" dirty="0">
                <a:solidFill>
                  <a:srgbClr val="FFFFFF"/>
                </a:solidFill>
                <a:latin typeface="Times New Roman"/>
                <a:cs typeface="Times New Roman"/>
              </a:rPr>
              <a:t>HAN</a:t>
            </a:r>
            <a:r>
              <a:rPr lang="en-US" sz="2500" spc="-4" dirty="0">
                <a:solidFill>
                  <a:srgbClr val="FFFFFF"/>
                </a:solidFill>
                <a:latin typeface="Times New Roman"/>
                <a:cs typeface="Times New Roman"/>
              </a:rPr>
              <a:t>D-</a:t>
            </a:r>
            <a:r>
              <a:rPr lang="en-US" sz="2500" dirty="0">
                <a:solidFill>
                  <a:srgbClr val="FFFFFF"/>
                </a:solidFill>
                <a:latin typeface="Times New Roman"/>
                <a:cs typeface="Times New Roman"/>
              </a:rPr>
              <a:t>OVER</a:t>
            </a:r>
            <a:r>
              <a:rPr lang="en-US" sz="2500" spc="50" dirty="0">
                <a:solidFill>
                  <a:srgbClr val="FFFFFF"/>
                </a:solidFill>
                <a:latin typeface="Times New Roman"/>
                <a:cs typeface="Times New Roman"/>
              </a:rPr>
              <a:t> </a:t>
            </a:r>
            <a:r>
              <a:rPr lang="en-US" sz="2500" dirty="0">
                <a:solidFill>
                  <a:srgbClr val="FFFFFF"/>
                </a:solidFill>
                <a:latin typeface="Times New Roman"/>
                <a:cs typeface="Times New Roman"/>
              </a:rPr>
              <a:t>S</a:t>
            </a:r>
            <a:r>
              <a:rPr lang="en-US" sz="2500" spc="-9" dirty="0">
                <a:solidFill>
                  <a:srgbClr val="FFFFFF"/>
                </a:solidFill>
                <a:latin typeface="Times New Roman"/>
                <a:cs typeface="Times New Roman"/>
              </a:rPr>
              <a:t>T</a:t>
            </a:r>
            <a:r>
              <a:rPr lang="en-US" sz="2500" dirty="0">
                <a:solidFill>
                  <a:srgbClr val="FFFFFF"/>
                </a:solidFill>
                <a:latin typeface="Times New Roman"/>
                <a:cs typeface="Times New Roman"/>
              </a:rPr>
              <a:t>ANDARD</a:t>
            </a:r>
            <a:r>
              <a:rPr lang="en-US" sz="2500" spc="209" dirty="0">
                <a:solidFill>
                  <a:srgbClr val="FFFFFF"/>
                </a:solidFill>
                <a:latin typeface="Times New Roman"/>
                <a:cs typeface="Times New Roman"/>
              </a:rPr>
              <a:t> </a:t>
            </a:r>
            <a:r>
              <a:rPr lang="en-US" sz="2500" spc="9" dirty="0">
                <a:solidFill>
                  <a:srgbClr val="FFFFFF"/>
                </a:solidFill>
                <a:latin typeface="Times New Roman"/>
                <a:cs typeface="Times New Roman"/>
              </a:rPr>
              <a:t>O</a:t>
            </a:r>
            <a:r>
              <a:rPr lang="en-US" sz="2500" dirty="0">
                <a:solidFill>
                  <a:srgbClr val="FFFFFF"/>
                </a:solidFill>
                <a:latin typeface="Times New Roman"/>
                <a:cs typeface="Times New Roman"/>
              </a:rPr>
              <a:t>F</a:t>
            </a:r>
            <a:r>
              <a:rPr lang="en-US" sz="2500" spc="-96" dirty="0">
                <a:solidFill>
                  <a:srgbClr val="FFFFFF"/>
                </a:solidFill>
                <a:latin typeface="Times New Roman"/>
                <a:cs typeface="Times New Roman"/>
              </a:rPr>
              <a:t> </a:t>
            </a:r>
            <a:r>
              <a:rPr lang="en-US" sz="2500" dirty="0">
                <a:solidFill>
                  <a:srgbClr val="FFFFFF"/>
                </a:solidFill>
                <a:latin typeface="Times New Roman"/>
                <a:cs typeface="Times New Roman"/>
              </a:rPr>
              <a:t>P</a:t>
            </a:r>
            <a:r>
              <a:rPr lang="en-US" sz="2500" spc="4" dirty="0">
                <a:solidFill>
                  <a:srgbClr val="FFFFFF"/>
                </a:solidFill>
                <a:latin typeface="Times New Roman"/>
                <a:cs typeface="Times New Roman"/>
              </a:rPr>
              <a:t>R</a:t>
            </a:r>
            <a:r>
              <a:rPr lang="en-US" sz="2500" dirty="0">
                <a:solidFill>
                  <a:srgbClr val="FFFFFF"/>
                </a:solidFill>
                <a:latin typeface="Times New Roman"/>
                <a:cs typeface="Times New Roman"/>
              </a:rPr>
              <a:t>I</a:t>
            </a:r>
            <a:r>
              <a:rPr lang="en-US" sz="2500" spc="-4" dirty="0">
                <a:solidFill>
                  <a:srgbClr val="FFFFFF"/>
                </a:solidFill>
                <a:latin typeface="Times New Roman"/>
                <a:cs typeface="Times New Roman"/>
              </a:rPr>
              <a:t>M</a:t>
            </a:r>
            <a:r>
              <a:rPr lang="en-US" sz="2500" dirty="0">
                <a:solidFill>
                  <a:srgbClr val="FFFFFF"/>
                </a:solidFill>
                <a:latin typeface="Times New Roman"/>
                <a:cs typeface="Times New Roman"/>
              </a:rPr>
              <a:t>ARY</a:t>
            </a:r>
            <a:r>
              <a:rPr lang="en-US" sz="2500" spc="31" dirty="0">
                <a:solidFill>
                  <a:srgbClr val="FFFFFF"/>
                </a:solidFill>
                <a:latin typeface="Times New Roman"/>
                <a:cs typeface="Times New Roman"/>
              </a:rPr>
              <a:t> </a:t>
            </a:r>
            <a:r>
              <a:rPr lang="en-US" sz="2500" spc="-9" dirty="0">
                <a:solidFill>
                  <a:srgbClr val="FFFFFF"/>
                </a:solidFill>
                <a:latin typeface="Times New Roman"/>
                <a:cs typeface="Times New Roman"/>
              </a:rPr>
              <a:t>I</a:t>
            </a:r>
            <a:r>
              <a:rPr lang="en-US" sz="2500" dirty="0">
                <a:solidFill>
                  <a:srgbClr val="FFFFFF"/>
                </a:solidFill>
                <a:latin typeface="Times New Roman"/>
                <a:cs typeface="Times New Roman"/>
              </a:rPr>
              <a:t>NT</a:t>
            </a:r>
            <a:r>
              <a:rPr lang="en-US" sz="2500" spc="-9" dirty="0">
                <a:solidFill>
                  <a:srgbClr val="FFFFFF"/>
                </a:solidFill>
                <a:latin typeface="Times New Roman"/>
                <a:cs typeface="Times New Roman"/>
              </a:rPr>
              <a:t>E</a:t>
            </a:r>
            <a:r>
              <a:rPr lang="en-US" sz="2500" dirty="0">
                <a:solidFill>
                  <a:srgbClr val="FFFFFF"/>
                </a:solidFill>
                <a:latin typeface="Times New Roman"/>
                <a:cs typeface="Times New Roman"/>
              </a:rPr>
              <a:t>RI</a:t>
            </a:r>
            <a:r>
              <a:rPr lang="en-US" sz="2500" spc="4" dirty="0">
                <a:solidFill>
                  <a:srgbClr val="FFFFFF"/>
                </a:solidFill>
                <a:latin typeface="Times New Roman"/>
                <a:cs typeface="Times New Roman"/>
              </a:rPr>
              <a:t>O</a:t>
            </a:r>
            <a:r>
              <a:rPr lang="en-US" sz="2500" dirty="0">
                <a:solidFill>
                  <a:srgbClr val="FFFFFF"/>
                </a:solidFill>
                <a:latin typeface="Times New Roman"/>
                <a:cs typeface="Times New Roman"/>
              </a:rPr>
              <a:t>R</a:t>
            </a:r>
          </a:p>
          <a:p>
            <a:pPr marL="12700">
              <a:lnSpc>
                <a:spcPts val="2525"/>
              </a:lnSpc>
              <a:spcBef>
                <a:spcPts val="126"/>
              </a:spcBef>
            </a:pPr>
            <a:r>
              <a:rPr lang="en-US" sz="2500" dirty="0">
                <a:solidFill>
                  <a:srgbClr val="FFFFFF"/>
                </a:solidFill>
                <a:latin typeface="Times New Roman"/>
                <a:cs typeface="Times New Roman"/>
              </a:rPr>
              <a:t>F</a:t>
            </a:r>
            <a:r>
              <a:rPr lang="en-US" sz="2500" spc="-4" dirty="0">
                <a:solidFill>
                  <a:srgbClr val="FFFFFF"/>
                </a:solidFill>
                <a:latin typeface="Times New Roman"/>
                <a:cs typeface="Times New Roman"/>
              </a:rPr>
              <a:t>U</a:t>
            </a:r>
            <a:r>
              <a:rPr lang="en-US" sz="2500" dirty="0">
                <a:solidFill>
                  <a:srgbClr val="FFFFFF"/>
                </a:solidFill>
                <a:latin typeface="Times New Roman"/>
                <a:cs typeface="Times New Roman"/>
              </a:rPr>
              <a:t>RNITURE</a:t>
            </a:r>
            <a:endParaRPr lang="en-US" sz="2500" dirty="0">
              <a:latin typeface="Times New Roman"/>
              <a:cs typeface="Times New Roman"/>
            </a:endParaRPr>
          </a:p>
          <a:p>
            <a:pPr marL="12700">
              <a:lnSpc>
                <a:spcPts val="2525"/>
              </a:lnSpc>
              <a:spcBef>
                <a:spcPts val="126"/>
              </a:spcBef>
            </a:pPr>
            <a:endParaRPr lang="en-US" sz="2500" dirty="0">
              <a:latin typeface="Times New Roman"/>
              <a:cs typeface="Times New Roman"/>
            </a:endParaRPr>
          </a:p>
        </p:txBody>
      </p:sp>
      <p:sp>
        <p:nvSpPr>
          <p:cNvPr id="5" name="TextBox 4"/>
          <p:cNvSpPr txBox="1"/>
          <p:nvPr/>
        </p:nvSpPr>
        <p:spPr>
          <a:xfrm>
            <a:off x="357733" y="44493"/>
            <a:ext cx="1501547" cy="1323439"/>
          </a:xfrm>
          <a:prstGeom prst="rect">
            <a:avLst/>
          </a:prstGeom>
          <a:noFill/>
        </p:spPr>
        <p:txBody>
          <a:bodyPr wrap="square" rtlCol="0">
            <a:spAutoFit/>
          </a:bodyPr>
          <a:lstStyle/>
          <a:p>
            <a:pPr algn="ctr"/>
            <a:r>
              <a:rPr lang="en-US" sz="8000" b="1" dirty="0" smtClean="0">
                <a:solidFill>
                  <a:schemeClr val="bg1"/>
                </a:solidFill>
                <a:latin typeface="Roboto" panose="02000000000000000000" pitchFamily="2" charset="0"/>
                <a:ea typeface="Roboto" panose="02000000000000000000" pitchFamily="2" charset="0"/>
                <a:cs typeface="Roboto" panose="02000000000000000000" pitchFamily="2" charset="0"/>
              </a:rPr>
              <a:t>03</a:t>
            </a:r>
          </a:p>
        </p:txBody>
      </p:sp>
      <p:sp>
        <p:nvSpPr>
          <p:cNvPr id="2" name="Rectangle 1"/>
          <p:cNvSpPr/>
          <p:nvPr/>
        </p:nvSpPr>
        <p:spPr>
          <a:xfrm>
            <a:off x="1984121" y="950521"/>
            <a:ext cx="7850759" cy="88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910152" y="2302196"/>
            <a:ext cx="2445170" cy="679971"/>
            <a:chOff x="-396663" y="2539198"/>
            <a:chExt cx="2600293" cy="723109"/>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1846" y="2539198"/>
              <a:ext cx="651784" cy="65178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168" y="2539198"/>
              <a:ext cx="723109" cy="72310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663" y="2571547"/>
              <a:ext cx="669998" cy="669998"/>
            </a:xfrm>
            <a:prstGeom prst="rect">
              <a:avLst/>
            </a:prstGeom>
          </p:spPr>
        </p:pic>
      </p:grpSp>
      <p:sp>
        <p:nvSpPr>
          <p:cNvPr id="14" name="Rectangle 13"/>
          <p:cNvSpPr/>
          <p:nvPr/>
        </p:nvSpPr>
        <p:spPr>
          <a:xfrm>
            <a:off x="1692242" y="1256912"/>
            <a:ext cx="1891245" cy="646331"/>
          </a:xfrm>
          <a:prstGeom prst="rect">
            <a:avLst/>
          </a:prstGeom>
          <a:ln>
            <a:noFill/>
          </a:ln>
        </p:spPr>
        <p:txBody>
          <a:bodyPr wrap="square">
            <a:spAutoFit/>
          </a:bodyPr>
          <a:lstStyle/>
          <a:p>
            <a:pPr algn="ctr"/>
            <a:r>
              <a:rPr lang="en-US" dirty="0" smtClean="0">
                <a:solidFill>
                  <a:srgbClr val="32BEA6"/>
                </a:solidFill>
                <a:latin typeface="Times New Roman" panose="02020603050405020304" pitchFamily="18" charset="0"/>
                <a:ea typeface="Roboto Light" panose="02000000000000000000" pitchFamily="2" charset="0"/>
                <a:cs typeface="Times New Roman" panose="02020603050405020304" pitchFamily="18" charset="0"/>
              </a:rPr>
              <a:t>SANITARY WARES</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5030" y="1278696"/>
            <a:ext cx="630029" cy="630029"/>
          </a:xfrm>
          <a:prstGeom prst="rect">
            <a:avLst/>
          </a:prstGeom>
        </p:spPr>
      </p:pic>
      <p:sp>
        <p:nvSpPr>
          <p:cNvPr id="32" name="Rectangle 31"/>
          <p:cNvSpPr/>
          <p:nvPr/>
        </p:nvSpPr>
        <p:spPr>
          <a:xfrm>
            <a:off x="754359" y="3077594"/>
            <a:ext cx="2780360" cy="338554"/>
          </a:xfrm>
          <a:prstGeom prst="rect">
            <a:avLst/>
          </a:prstGeom>
          <a:ln>
            <a:noFill/>
          </a:ln>
        </p:spPr>
        <p:txBody>
          <a:bodyPr wrap="square">
            <a:spAutoFit/>
          </a:bodyPr>
          <a:lstStyle/>
          <a:p>
            <a:pPr algn="ctr"/>
            <a:r>
              <a:rPr lang="en-US" sz="1600" dirty="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Lavabo, Toilet, Stand shower</a:t>
            </a:r>
          </a:p>
        </p:txBody>
      </p:sp>
      <p:sp>
        <p:nvSpPr>
          <p:cNvPr id="39" name="Rectangle 38"/>
          <p:cNvSpPr/>
          <p:nvPr/>
        </p:nvSpPr>
        <p:spPr>
          <a:xfrm>
            <a:off x="998849" y="3971225"/>
            <a:ext cx="2601281" cy="576248"/>
          </a:xfrm>
          <a:prstGeom prst="rect">
            <a:avLst/>
          </a:prstGeom>
          <a:ln>
            <a:noFill/>
          </a:ln>
        </p:spPr>
        <p:txBody>
          <a:bodyPr wrap="square">
            <a:spAutoFit/>
          </a:bodyPr>
          <a:lstStyle/>
          <a:p>
            <a:pPr marL="274358" marR="287656" algn="ctr">
              <a:lnSpc>
                <a:spcPts val="1714"/>
              </a:lnSpc>
              <a:spcBef>
                <a:spcPts val="85"/>
              </a:spcBef>
            </a:pPr>
            <a:r>
              <a:rPr lang="en-US" dirty="0">
                <a:solidFill>
                  <a:srgbClr val="31BDA6"/>
                </a:solidFill>
                <a:latin typeface="Times New Roman"/>
                <a:cs typeface="Times New Roman"/>
              </a:rPr>
              <a:t>EL</a:t>
            </a:r>
            <a:r>
              <a:rPr lang="en-US" spc="4" dirty="0">
                <a:solidFill>
                  <a:srgbClr val="31BDA6"/>
                </a:solidFill>
                <a:latin typeface="Times New Roman"/>
                <a:cs typeface="Times New Roman"/>
              </a:rPr>
              <a:t>E</a:t>
            </a:r>
            <a:r>
              <a:rPr lang="en-US" dirty="0">
                <a:solidFill>
                  <a:srgbClr val="31BDA6"/>
                </a:solidFill>
                <a:latin typeface="Times New Roman"/>
                <a:cs typeface="Times New Roman"/>
              </a:rPr>
              <a:t>CT</a:t>
            </a:r>
            <a:r>
              <a:rPr lang="en-US" spc="4" dirty="0">
                <a:solidFill>
                  <a:srgbClr val="31BDA6"/>
                </a:solidFill>
                <a:latin typeface="Times New Roman"/>
                <a:cs typeface="Times New Roman"/>
              </a:rPr>
              <a:t>R</a:t>
            </a:r>
            <a:r>
              <a:rPr lang="en-US" dirty="0">
                <a:solidFill>
                  <a:srgbClr val="31BDA6"/>
                </a:solidFill>
                <a:latin typeface="Times New Roman"/>
                <a:cs typeface="Times New Roman"/>
              </a:rPr>
              <a:t>IC</a:t>
            </a:r>
            <a:endParaRPr lang="en-US" dirty="0">
              <a:latin typeface="Times New Roman"/>
              <a:cs typeface="Times New Roman"/>
            </a:endParaRPr>
          </a:p>
          <a:p>
            <a:pPr algn="ctr">
              <a:lnSpc>
                <a:spcPct val="95825"/>
              </a:lnSpc>
            </a:pPr>
            <a:r>
              <a:rPr lang="en-US" dirty="0">
                <a:solidFill>
                  <a:srgbClr val="31BDA6"/>
                </a:solidFill>
                <a:latin typeface="Times New Roman"/>
                <a:cs typeface="Times New Roman"/>
              </a:rPr>
              <a:t>WATER</a:t>
            </a:r>
            <a:r>
              <a:rPr lang="en-US" spc="23" dirty="0">
                <a:solidFill>
                  <a:srgbClr val="31BDA6"/>
                </a:solidFill>
                <a:latin typeface="Times New Roman"/>
                <a:cs typeface="Times New Roman"/>
              </a:rPr>
              <a:t> </a:t>
            </a:r>
            <a:r>
              <a:rPr lang="en-US" dirty="0">
                <a:solidFill>
                  <a:srgbClr val="31BDA6"/>
                </a:solidFill>
                <a:latin typeface="Times New Roman"/>
                <a:cs typeface="Times New Roman"/>
              </a:rPr>
              <a:t>HEA</a:t>
            </a:r>
            <a:r>
              <a:rPr lang="en-US" spc="4" dirty="0">
                <a:solidFill>
                  <a:srgbClr val="31BDA6"/>
                </a:solidFill>
                <a:latin typeface="Times New Roman"/>
                <a:cs typeface="Times New Roman"/>
              </a:rPr>
              <a:t>T</a:t>
            </a:r>
            <a:r>
              <a:rPr lang="en-US" dirty="0">
                <a:solidFill>
                  <a:srgbClr val="31BDA6"/>
                </a:solidFill>
                <a:latin typeface="Times New Roman"/>
                <a:cs typeface="Times New Roman"/>
              </a:rPr>
              <a:t>ER</a:t>
            </a:r>
            <a:endParaRPr lang="en-US" dirty="0">
              <a:latin typeface="Times New Roman"/>
              <a:cs typeface="Times New Roman"/>
            </a:endParaRPr>
          </a:p>
        </p:txBody>
      </p:sp>
      <p:sp>
        <p:nvSpPr>
          <p:cNvPr id="44" name="Rectangle 43"/>
          <p:cNvSpPr/>
          <p:nvPr/>
        </p:nvSpPr>
        <p:spPr>
          <a:xfrm>
            <a:off x="604665" y="2059518"/>
            <a:ext cx="2965735" cy="162065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357754" y="1256912"/>
            <a:ext cx="2461145" cy="738664"/>
          </a:xfrm>
          <a:prstGeom prst="rect">
            <a:avLst/>
          </a:prstGeom>
          <a:ln>
            <a:noFill/>
          </a:ln>
        </p:spPr>
        <p:txBody>
          <a:bodyPr wrap="square">
            <a:spAutoFit/>
          </a:bodyPr>
          <a:lstStyle/>
          <a:p>
            <a:pPr algn="ctr"/>
            <a:r>
              <a:rPr lang="en-US" sz="1400" dirty="0" smtClean="0">
                <a:solidFill>
                  <a:srgbClr val="32BEA6"/>
                </a:solidFill>
                <a:latin typeface="Times New Roman" panose="02020603050405020304" pitchFamily="18" charset="0"/>
                <a:ea typeface="Roboto Light" panose="02000000000000000000" pitchFamily="2" charset="0"/>
                <a:cs typeface="Times New Roman" panose="02020603050405020304" pitchFamily="18" charset="0"/>
              </a:rPr>
              <a:t>KITCHEN CABINET, BATHROOM CABINET, WARDROBE</a:t>
            </a: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6747" y="2321178"/>
            <a:ext cx="770314" cy="770314"/>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48585" y="2300132"/>
            <a:ext cx="770314" cy="770314"/>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62009" y="2407342"/>
            <a:ext cx="623403" cy="623403"/>
          </a:xfrm>
          <a:prstGeom prst="rect">
            <a:avLst/>
          </a:prstGeom>
        </p:spPr>
      </p:pic>
      <p:sp>
        <p:nvSpPr>
          <p:cNvPr id="45" name="Rectangle 44"/>
          <p:cNvSpPr/>
          <p:nvPr/>
        </p:nvSpPr>
        <p:spPr>
          <a:xfrm>
            <a:off x="3797599" y="2056628"/>
            <a:ext cx="3131902" cy="162354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58873" y="2165498"/>
            <a:ext cx="1284742" cy="1284742"/>
          </a:xfrm>
          <a:prstGeom prst="rect">
            <a:avLst/>
          </a:prstGeom>
        </p:spPr>
      </p:pic>
      <p:pic>
        <p:nvPicPr>
          <p:cNvPr id="48" name="Picture 4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10044" y="4848856"/>
            <a:ext cx="939168" cy="939168"/>
          </a:xfrm>
          <a:prstGeom prst="rect">
            <a:avLst/>
          </a:prstGeom>
        </p:spPr>
      </p:pic>
      <p:sp>
        <p:nvSpPr>
          <p:cNvPr id="54" name="Rectangle 53"/>
          <p:cNvSpPr/>
          <p:nvPr/>
        </p:nvSpPr>
        <p:spPr>
          <a:xfrm>
            <a:off x="7110296" y="2060013"/>
            <a:ext cx="2196264" cy="16123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9487355" y="2056628"/>
            <a:ext cx="2029892" cy="162354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616843" y="4633062"/>
            <a:ext cx="2096737" cy="161360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62676" y="2294785"/>
            <a:ext cx="848247" cy="848247"/>
          </a:xfrm>
          <a:prstGeom prst="rect">
            <a:avLst/>
          </a:prstGeom>
        </p:spPr>
      </p:pic>
      <p:pic>
        <p:nvPicPr>
          <p:cNvPr id="60" name="Picture 5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14925" y="2244479"/>
            <a:ext cx="843122" cy="843122"/>
          </a:xfrm>
          <a:prstGeom prst="rect">
            <a:avLst/>
          </a:prstGeom>
        </p:spPr>
      </p:pic>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7709" y="1278696"/>
            <a:ext cx="630029" cy="630029"/>
          </a:xfrm>
          <a:prstGeom prst="rect">
            <a:avLst/>
          </a:prstGeom>
        </p:spPr>
      </p:pic>
      <p:pic>
        <p:nvPicPr>
          <p:cNvPr id="49" name="Picture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962" y="3888757"/>
            <a:ext cx="630029" cy="630029"/>
          </a:xfrm>
          <a:prstGeom prst="rect">
            <a:avLst/>
          </a:prstGeom>
        </p:spPr>
      </p:pic>
      <p:sp>
        <p:nvSpPr>
          <p:cNvPr id="56" name="Rectangle 55"/>
          <p:cNvSpPr/>
          <p:nvPr/>
        </p:nvSpPr>
        <p:spPr>
          <a:xfrm>
            <a:off x="4132723" y="3203177"/>
            <a:ext cx="2740913" cy="338554"/>
          </a:xfrm>
          <a:prstGeom prst="rect">
            <a:avLst/>
          </a:prstGeom>
          <a:ln>
            <a:noFill/>
          </a:ln>
        </p:spPr>
        <p:txBody>
          <a:bodyPr wrap="square">
            <a:spAutoFit/>
          </a:bodyPr>
          <a:lstStyle/>
          <a:p>
            <a:pPr algn="ctr"/>
            <a:r>
              <a:rPr lang="en-US" sz="1600" dirty="0" smtClean="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For master bedroom</a:t>
            </a:r>
            <a:endParaRPr lang="en-US" sz="1600" dirty="0">
              <a:solidFill>
                <a:schemeClr val="bg1"/>
              </a:solidFill>
              <a:latin typeface="Times New Roman" panose="02020603050405020304" pitchFamily="18" charset="0"/>
              <a:ea typeface="Roboto Light" panose="02000000000000000000" pitchFamily="2" charset="0"/>
              <a:cs typeface="Times New Roman" panose="02020603050405020304" pitchFamily="18" charset="0"/>
            </a:endParaRPr>
          </a:p>
        </p:txBody>
      </p:sp>
      <p:sp>
        <p:nvSpPr>
          <p:cNvPr id="61" name="Rectangle 60"/>
          <p:cNvSpPr/>
          <p:nvPr/>
        </p:nvSpPr>
        <p:spPr>
          <a:xfrm>
            <a:off x="10127488" y="1281112"/>
            <a:ext cx="1736925" cy="338554"/>
          </a:xfrm>
          <a:prstGeom prst="rect">
            <a:avLst/>
          </a:prstGeom>
          <a:ln>
            <a:noFill/>
          </a:ln>
        </p:spPr>
        <p:txBody>
          <a:bodyPr wrap="square">
            <a:spAutoFit/>
          </a:bodyPr>
          <a:lstStyle/>
          <a:p>
            <a:pPr algn="ctr"/>
            <a:r>
              <a:rPr lang="en-US" sz="1600" dirty="0" smtClean="0">
                <a:solidFill>
                  <a:srgbClr val="32BEA6"/>
                </a:solidFill>
                <a:latin typeface="Times New Roman" panose="02020603050405020304" pitchFamily="18" charset="0"/>
                <a:ea typeface="Roboto Light" panose="02000000000000000000" pitchFamily="2" charset="0"/>
                <a:cs typeface="Times New Roman" panose="02020603050405020304" pitchFamily="18" charset="0"/>
              </a:rPr>
              <a:t>AC</a:t>
            </a:r>
          </a:p>
        </p:txBody>
      </p:sp>
      <p:sp>
        <p:nvSpPr>
          <p:cNvPr id="62" name="Rectangle 61"/>
          <p:cNvSpPr/>
          <p:nvPr/>
        </p:nvSpPr>
        <p:spPr>
          <a:xfrm>
            <a:off x="8058047" y="1256912"/>
            <a:ext cx="1130803" cy="646331"/>
          </a:xfrm>
          <a:prstGeom prst="rect">
            <a:avLst/>
          </a:prstGeom>
          <a:ln>
            <a:noFill/>
          </a:ln>
        </p:spPr>
        <p:txBody>
          <a:bodyPr wrap="square">
            <a:spAutoFit/>
          </a:bodyPr>
          <a:lstStyle/>
          <a:p>
            <a:pPr algn="ctr"/>
            <a:r>
              <a:rPr lang="en-US" dirty="0" smtClean="0">
                <a:solidFill>
                  <a:srgbClr val="32BEA6"/>
                </a:solidFill>
                <a:latin typeface="Times New Roman" panose="02020603050405020304" pitchFamily="18" charset="0"/>
                <a:ea typeface="Roboto Light" panose="02000000000000000000" pitchFamily="2" charset="0"/>
                <a:cs typeface="Times New Roman" panose="02020603050405020304" pitchFamily="18" charset="0"/>
              </a:rPr>
              <a:t>OVEN - HOOD</a:t>
            </a:r>
          </a:p>
        </p:txBody>
      </p:sp>
      <p:pic>
        <p:nvPicPr>
          <p:cNvPr id="63" name="Picture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4474" y="1247066"/>
            <a:ext cx="630029" cy="630029"/>
          </a:xfrm>
          <a:prstGeom prst="rect">
            <a:avLst/>
          </a:prstGeom>
        </p:spPr>
      </p:pic>
      <p:pic>
        <p:nvPicPr>
          <p:cNvPr id="64" name="Picture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43859" y="1275442"/>
            <a:ext cx="630029" cy="630029"/>
          </a:xfrm>
          <a:prstGeom prst="rect">
            <a:avLst/>
          </a:prstGeom>
        </p:spPr>
      </p:pic>
      <p:sp>
        <p:nvSpPr>
          <p:cNvPr id="40" name="Rectangle 39"/>
          <p:cNvSpPr/>
          <p:nvPr/>
        </p:nvSpPr>
        <p:spPr>
          <a:xfrm>
            <a:off x="3759415" y="3988050"/>
            <a:ext cx="3188481" cy="601896"/>
          </a:xfrm>
          <a:prstGeom prst="rect">
            <a:avLst/>
          </a:prstGeom>
          <a:ln>
            <a:noFill/>
          </a:ln>
        </p:spPr>
        <p:txBody>
          <a:bodyPr wrap="square">
            <a:spAutoFit/>
          </a:bodyPr>
          <a:lstStyle/>
          <a:p>
            <a:pPr algn="ctr">
              <a:lnSpc>
                <a:spcPts val="1920"/>
              </a:lnSpc>
              <a:spcBef>
                <a:spcPts val="96"/>
              </a:spcBef>
            </a:pPr>
            <a:r>
              <a:rPr lang="en-US" dirty="0">
                <a:solidFill>
                  <a:srgbClr val="31BDA6"/>
                </a:solidFill>
                <a:latin typeface="Times New Roman"/>
                <a:cs typeface="Times New Roman"/>
              </a:rPr>
              <a:t>P</a:t>
            </a:r>
            <a:r>
              <a:rPr lang="en-US" spc="4" dirty="0">
                <a:solidFill>
                  <a:srgbClr val="31BDA6"/>
                </a:solidFill>
                <a:latin typeface="Times New Roman"/>
                <a:cs typeface="Times New Roman"/>
              </a:rPr>
              <a:t>R</a:t>
            </a:r>
            <a:r>
              <a:rPr lang="en-US" dirty="0">
                <a:solidFill>
                  <a:srgbClr val="31BDA6"/>
                </a:solidFill>
                <a:latin typeface="Times New Roman"/>
                <a:cs typeface="Times New Roman"/>
              </a:rPr>
              <a:t>IM</a:t>
            </a:r>
            <a:r>
              <a:rPr lang="en-US" spc="9" dirty="0">
                <a:solidFill>
                  <a:srgbClr val="31BDA6"/>
                </a:solidFill>
                <a:latin typeface="Times New Roman"/>
                <a:cs typeface="Times New Roman"/>
              </a:rPr>
              <a:t>A</a:t>
            </a:r>
            <a:r>
              <a:rPr lang="en-US" dirty="0">
                <a:solidFill>
                  <a:srgbClr val="31BDA6"/>
                </a:solidFill>
                <a:latin typeface="Times New Roman"/>
                <a:cs typeface="Times New Roman"/>
              </a:rPr>
              <a:t>RY</a:t>
            </a:r>
            <a:r>
              <a:rPr lang="en-US" spc="2" dirty="0">
                <a:solidFill>
                  <a:srgbClr val="31BDA6"/>
                </a:solidFill>
                <a:latin typeface="Times New Roman"/>
                <a:cs typeface="Times New Roman"/>
              </a:rPr>
              <a:t> </a:t>
            </a:r>
            <a:r>
              <a:rPr lang="en-US" dirty="0">
                <a:solidFill>
                  <a:srgbClr val="31BDA6"/>
                </a:solidFill>
                <a:latin typeface="Times New Roman"/>
                <a:cs typeface="Times New Roman"/>
              </a:rPr>
              <a:t>INTERIOR</a:t>
            </a:r>
            <a:endParaRPr lang="en-US" dirty="0">
              <a:latin typeface="Times New Roman"/>
              <a:cs typeface="Times New Roman"/>
            </a:endParaRPr>
          </a:p>
          <a:p>
            <a:pPr marL="391286" marR="407102" algn="ctr">
              <a:lnSpc>
                <a:spcPct val="95825"/>
              </a:lnSpc>
            </a:pPr>
            <a:r>
              <a:rPr lang="en-US" spc="-4" dirty="0">
                <a:solidFill>
                  <a:srgbClr val="31BDA6"/>
                </a:solidFill>
                <a:latin typeface="Times New Roman"/>
                <a:cs typeface="Times New Roman"/>
              </a:rPr>
              <a:t>F</a:t>
            </a:r>
            <a:r>
              <a:rPr lang="en-US" dirty="0">
                <a:solidFill>
                  <a:srgbClr val="31BDA6"/>
                </a:solidFill>
                <a:latin typeface="Times New Roman"/>
                <a:cs typeface="Times New Roman"/>
              </a:rPr>
              <a:t>U</a:t>
            </a:r>
            <a:r>
              <a:rPr lang="en-US" spc="4" dirty="0">
                <a:solidFill>
                  <a:srgbClr val="31BDA6"/>
                </a:solidFill>
                <a:latin typeface="Times New Roman"/>
                <a:cs typeface="Times New Roman"/>
              </a:rPr>
              <a:t>R</a:t>
            </a:r>
            <a:r>
              <a:rPr lang="en-US" spc="-4" dirty="0">
                <a:solidFill>
                  <a:srgbClr val="31BDA6"/>
                </a:solidFill>
                <a:latin typeface="Times New Roman"/>
                <a:cs typeface="Times New Roman"/>
              </a:rPr>
              <a:t>N</a:t>
            </a:r>
            <a:r>
              <a:rPr lang="en-US" dirty="0">
                <a:solidFill>
                  <a:srgbClr val="31BDA6"/>
                </a:solidFill>
                <a:latin typeface="Times New Roman"/>
                <a:cs typeface="Times New Roman"/>
              </a:rPr>
              <a:t>I</a:t>
            </a:r>
            <a:r>
              <a:rPr lang="en-US" spc="4" dirty="0">
                <a:solidFill>
                  <a:srgbClr val="31BDA6"/>
                </a:solidFill>
                <a:latin typeface="Times New Roman"/>
                <a:cs typeface="Times New Roman"/>
              </a:rPr>
              <a:t>T</a:t>
            </a:r>
            <a:r>
              <a:rPr lang="en-US" dirty="0">
                <a:solidFill>
                  <a:srgbClr val="31BDA6"/>
                </a:solidFill>
                <a:latin typeface="Times New Roman"/>
                <a:cs typeface="Times New Roman"/>
              </a:rPr>
              <a:t>U</a:t>
            </a:r>
            <a:r>
              <a:rPr lang="en-US" spc="4" dirty="0">
                <a:solidFill>
                  <a:srgbClr val="31BDA6"/>
                </a:solidFill>
                <a:latin typeface="Times New Roman"/>
                <a:cs typeface="Times New Roman"/>
              </a:rPr>
              <a:t>R</a:t>
            </a:r>
            <a:r>
              <a:rPr lang="en-US" dirty="0">
                <a:solidFill>
                  <a:srgbClr val="31BDA6"/>
                </a:solidFill>
                <a:latin typeface="Times New Roman"/>
                <a:cs typeface="Times New Roman"/>
              </a:rPr>
              <a:t>E</a:t>
            </a:r>
            <a:endParaRPr lang="en-US" dirty="0">
              <a:latin typeface="Times New Roman"/>
              <a:cs typeface="Times New Roman"/>
            </a:endParaRPr>
          </a:p>
        </p:txBody>
      </p:sp>
      <p:sp>
        <p:nvSpPr>
          <p:cNvPr id="43" name="Rectangle 42"/>
          <p:cNvSpPr/>
          <p:nvPr/>
        </p:nvSpPr>
        <p:spPr>
          <a:xfrm>
            <a:off x="2981936" y="4622745"/>
            <a:ext cx="3657195" cy="16469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7866" y="3871720"/>
            <a:ext cx="630029" cy="630029"/>
          </a:xfrm>
          <a:prstGeom prst="rect">
            <a:avLst/>
          </a:prstGeom>
        </p:spPr>
      </p:pic>
      <p:pic>
        <p:nvPicPr>
          <p:cNvPr id="52" name="Picture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19375" y="3819201"/>
            <a:ext cx="645577" cy="645577"/>
          </a:xfrm>
          <a:prstGeom prst="rect">
            <a:avLst/>
          </a:prstGeom>
        </p:spPr>
      </p:pic>
      <p:sp>
        <p:nvSpPr>
          <p:cNvPr id="53" name="Rectangle 52"/>
          <p:cNvSpPr/>
          <p:nvPr/>
        </p:nvSpPr>
        <p:spPr>
          <a:xfrm>
            <a:off x="7478580" y="3859783"/>
            <a:ext cx="3849062" cy="584775"/>
          </a:xfrm>
          <a:prstGeom prst="rect">
            <a:avLst/>
          </a:prstGeom>
          <a:ln>
            <a:noFill/>
          </a:ln>
        </p:spPr>
        <p:txBody>
          <a:bodyPr wrap="square">
            <a:spAutoFit/>
          </a:bodyPr>
          <a:lstStyle/>
          <a:p>
            <a:pPr algn="ctr"/>
            <a:r>
              <a:rPr lang="en-US" sz="1600" dirty="0" smtClean="0">
                <a:solidFill>
                  <a:srgbClr val="E04F5F"/>
                </a:solidFill>
                <a:latin typeface="Times New Roman" panose="02020603050405020304" pitchFamily="18" charset="0"/>
                <a:ea typeface="Roboto Light" panose="02000000000000000000" pitchFamily="2" charset="0"/>
                <a:cs typeface="Times New Roman" panose="02020603050405020304" pitchFamily="18" charset="0"/>
              </a:rPr>
              <a:t>NO ELECTRIC/ REFRIGERATION &amp; HOUSEHOLD APPLIANCES</a:t>
            </a:r>
          </a:p>
        </p:txBody>
      </p:sp>
      <p:sp>
        <p:nvSpPr>
          <p:cNvPr id="57" name="Rectangle 56"/>
          <p:cNvSpPr/>
          <p:nvPr/>
        </p:nvSpPr>
        <p:spPr>
          <a:xfrm>
            <a:off x="6818899" y="4599715"/>
            <a:ext cx="3767797" cy="166997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25243" y="4771854"/>
            <a:ext cx="782825" cy="782825"/>
          </a:xfrm>
          <a:prstGeom prst="rect">
            <a:avLst/>
          </a:prstGeom>
        </p:spPr>
      </p:pic>
      <p:pic>
        <p:nvPicPr>
          <p:cNvPr id="11" name="Picture 1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22177" y="4773690"/>
            <a:ext cx="782825" cy="782825"/>
          </a:xfrm>
          <a:prstGeom prst="rect">
            <a:avLst/>
          </a:prstGeom>
        </p:spPr>
      </p:pic>
      <p:pic>
        <p:nvPicPr>
          <p:cNvPr id="12" name="Picture 1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73710" y="4796419"/>
            <a:ext cx="782825" cy="782825"/>
          </a:xfrm>
          <a:prstGeom prst="rect">
            <a:avLst/>
          </a:prstGeom>
        </p:spPr>
      </p:pic>
      <p:sp>
        <p:nvSpPr>
          <p:cNvPr id="65" name="Rectangle 64"/>
          <p:cNvSpPr/>
          <p:nvPr/>
        </p:nvSpPr>
        <p:spPr>
          <a:xfrm>
            <a:off x="3184319" y="5632082"/>
            <a:ext cx="3252428" cy="584775"/>
          </a:xfrm>
          <a:prstGeom prst="rect">
            <a:avLst/>
          </a:prstGeom>
          <a:ln>
            <a:noFill/>
          </a:ln>
        </p:spPr>
        <p:txBody>
          <a:bodyPr wrap="square">
            <a:spAutoFit/>
          </a:bodyPr>
          <a:lstStyle/>
          <a:p>
            <a:pPr algn="ctr"/>
            <a:r>
              <a:rPr lang="en-US" sz="1600" dirty="0" smtClean="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Sofa, </a:t>
            </a:r>
            <a:r>
              <a:rPr lang="en-US" sz="1600" dirty="0" err="1" smtClean="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Coffe</a:t>
            </a:r>
            <a:r>
              <a:rPr lang="en-US" sz="1600" dirty="0" smtClean="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 table, Dining table, bed + mattress, Window coverings</a:t>
            </a:r>
          </a:p>
        </p:txBody>
      </p:sp>
      <p:pic>
        <p:nvPicPr>
          <p:cNvPr id="18" name="Picture 1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53627" y="4832263"/>
            <a:ext cx="762505" cy="762505"/>
          </a:xfrm>
          <a:prstGeom prst="rect">
            <a:avLst/>
          </a:prstGeom>
        </p:spPr>
      </p:pic>
      <p:pic>
        <p:nvPicPr>
          <p:cNvPr id="20" name="Picture 1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411788" y="4782013"/>
            <a:ext cx="762505" cy="762505"/>
          </a:xfrm>
          <a:prstGeom prst="rect">
            <a:avLst/>
          </a:prstGeom>
        </p:spPr>
      </p:pic>
      <p:pic>
        <p:nvPicPr>
          <p:cNvPr id="21" name="Picture 2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267295" y="4760524"/>
            <a:ext cx="762505" cy="762505"/>
          </a:xfrm>
          <a:prstGeom prst="rect">
            <a:avLst/>
          </a:prstGeom>
        </p:spPr>
      </p:pic>
      <p:sp>
        <p:nvSpPr>
          <p:cNvPr id="66" name="Rectangle 65"/>
          <p:cNvSpPr/>
          <p:nvPr/>
        </p:nvSpPr>
        <p:spPr>
          <a:xfrm>
            <a:off x="7214925" y="5679455"/>
            <a:ext cx="1733573" cy="584775"/>
          </a:xfrm>
          <a:prstGeom prst="rect">
            <a:avLst/>
          </a:prstGeom>
          <a:ln>
            <a:noFill/>
          </a:ln>
        </p:spPr>
        <p:txBody>
          <a:bodyPr wrap="square">
            <a:spAutoFit/>
          </a:bodyPr>
          <a:lstStyle/>
          <a:p>
            <a:pPr algn="ctr"/>
            <a:r>
              <a:rPr lang="en-US" sz="1600" dirty="0" smtClean="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Television, Refrigerator</a:t>
            </a:r>
          </a:p>
        </p:txBody>
      </p:sp>
      <p:sp>
        <p:nvSpPr>
          <p:cNvPr id="67" name="Rectangle 66"/>
          <p:cNvSpPr/>
          <p:nvPr/>
        </p:nvSpPr>
        <p:spPr>
          <a:xfrm>
            <a:off x="9300128" y="5679455"/>
            <a:ext cx="1215651" cy="338554"/>
          </a:xfrm>
          <a:prstGeom prst="rect">
            <a:avLst/>
          </a:prstGeom>
          <a:ln>
            <a:noFill/>
          </a:ln>
        </p:spPr>
        <p:txBody>
          <a:bodyPr wrap="square">
            <a:spAutoFit/>
          </a:bodyPr>
          <a:lstStyle/>
          <a:p>
            <a:pPr algn="ctr"/>
            <a:r>
              <a:rPr lang="en-US" sz="1600" dirty="0" smtClean="0">
                <a:solidFill>
                  <a:schemeClr val="bg1"/>
                </a:solidFill>
                <a:latin typeface="Times New Roman" panose="02020603050405020304" pitchFamily="18" charset="0"/>
                <a:ea typeface="Roboto Light" panose="02000000000000000000" pitchFamily="2" charset="0"/>
                <a:cs typeface="Times New Roman" panose="02020603050405020304" pitchFamily="18" charset="0"/>
              </a:rPr>
              <a:t>Dishes</a:t>
            </a:r>
          </a:p>
        </p:txBody>
      </p:sp>
      <p:sp>
        <p:nvSpPr>
          <p:cNvPr id="51" name="Rectangle 50"/>
          <p:cNvSpPr/>
          <p:nvPr/>
        </p:nvSpPr>
        <p:spPr>
          <a:xfrm>
            <a:off x="1037179" y="6315035"/>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68" name="Picture 6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spTree>
    <p:extLst>
      <p:ext uri="{BB962C8B-B14F-4D97-AF65-F5344CB8AC3E}">
        <p14:creationId xmlns:p14="http://schemas.microsoft.com/office/powerpoint/2010/main" val="25083016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9252404" y="0"/>
            <a:ext cx="2939596" cy="7122379"/>
            <a:chOff x="9252404" y="0"/>
            <a:chExt cx="2939596" cy="7122379"/>
          </a:xfrm>
        </p:grpSpPr>
        <p:sp>
          <p:nvSpPr>
            <p:cNvPr id="53" name="Rectangle 52"/>
            <p:cNvSpPr/>
            <p:nvPr/>
          </p:nvSpPr>
          <p:spPr>
            <a:xfrm>
              <a:off x="9956800" y="0"/>
              <a:ext cx="2235200" cy="6858000"/>
            </a:xfrm>
            <a:prstGeom prst="rect">
              <a:avLst/>
            </a:prstGeom>
            <a:pattFill prst="smConfetti">
              <a:fgClr>
                <a:srgbClr val="2EB36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b="62816"/>
            <a:stretch/>
          </p:blipFill>
          <p:spPr>
            <a:xfrm rot="16200000">
              <a:off x="7215659" y="2146038"/>
              <a:ext cx="7013086" cy="2939596"/>
            </a:xfrm>
            <a:prstGeom prst="rect">
              <a:avLst/>
            </a:prstGeom>
          </p:spPr>
        </p:pic>
      </p:grpSp>
      <p:sp>
        <p:nvSpPr>
          <p:cNvPr id="5" name="TextBox 4"/>
          <p:cNvSpPr txBox="1"/>
          <p:nvPr/>
        </p:nvSpPr>
        <p:spPr>
          <a:xfrm>
            <a:off x="1418364" y="370423"/>
            <a:ext cx="7213840" cy="707886"/>
          </a:xfrm>
          <a:prstGeom prst="rect">
            <a:avLst/>
          </a:prstGeom>
          <a:noFill/>
        </p:spPr>
        <p:txBody>
          <a:bodyPr wrap="square" rtlCol="0">
            <a:spAutoFit/>
          </a:bodyPr>
          <a:lstStyle/>
          <a:p>
            <a:pPr algn="ctr"/>
            <a:r>
              <a:rPr lang="en-US" sz="4000" b="1" dirty="0" smtClean="0">
                <a:solidFill>
                  <a:srgbClr val="2EB368"/>
                </a:solidFill>
                <a:latin typeface="Roboto" panose="02000000000000000000" pitchFamily="2" charset="0"/>
                <a:ea typeface="Roboto" panose="02000000000000000000" pitchFamily="2" charset="0"/>
                <a:cs typeface="Roboto" panose="02000000000000000000" pitchFamily="2" charset="0"/>
              </a:rPr>
              <a:t>PAYMENT SCHEDULE</a:t>
            </a:r>
            <a:endParaRPr lang="en-US" sz="4000" b="1" dirty="0">
              <a:solidFill>
                <a:srgbClr val="2EB368"/>
              </a:solidFill>
              <a:latin typeface="Roboto" panose="02000000000000000000" pitchFamily="2" charset="0"/>
              <a:ea typeface="Roboto" panose="02000000000000000000" pitchFamily="2" charset="0"/>
              <a:cs typeface="Roboto" panose="02000000000000000000" pitchFamily="2"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0301" y="137412"/>
            <a:ext cx="988299" cy="756007"/>
          </a:xfrm>
          <a:prstGeom prst="rect">
            <a:avLst/>
          </a:prstGeom>
        </p:spPr>
      </p:pic>
      <p:grpSp>
        <p:nvGrpSpPr>
          <p:cNvPr id="13" name="Group 12"/>
          <p:cNvGrpSpPr/>
          <p:nvPr/>
        </p:nvGrpSpPr>
        <p:grpSpPr>
          <a:xfrm>
            <a:off x="366307" y="3956595"/>
            <a:ext cx="9391481" cy="2055535"/>
            <a:chOff x="366307" y="2598003"/>
            <a:chExt cx="9391481" cy="2055535"/>
          </a:xfrm>
        </p:grpSpPr>
        <p:grpSp>
          <p:nvGrpSpPr>
            <p:cNvPr id="12" name="Group 11"/>
            <p:cNvGrpSpPr/>
            <p:nvPr/>
          </p:nvGrpSpPr>
          <p:grpSpPr>
            <a:xfrm>
              <a:off x="366307" y="2598003"/>
              <a:ext cx="2233886" cy="1747758"/>
              <a:chOff x="366307" y="2598003"/>
              <a:chExt cx="2233886" cy="1747758"/>
            </a:xfrm>
          </p:grpSpPr>
          <p:sp>
            <p:nvSpPr>
              <p:cNvPr id="7" name="Rectangle 6"/>
              <p:cNvSpPr/>
              <p:nvPr/>
            </p:nvSpPr>
            <p:spPr>
              <a:xfrm>
                <a:off x="456432" y="3490555"/>
                <a:ext cx="2003551" cy="85765"/>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366307" y="2598003"/>
                <a:ext cx="2233886" cy="923330"/>
              </a:xfrm>
              <a:prstGeom prst="rect">
                <a:avLst/>
              </a:prstGeom>
              <a:noFill/>
            </p:spPr>
            <p:txBody>
              <a:bodyPr wrap="square" rtlCol="0">
                <a:spAutoFit/>
              </a:bodyPr>
              <a:lstStyle/>
              <a:p>
                <a:pPr algn="ctr"/>
                <a:r>
                  <a:rPr lang="en-US" b="1" dirty="0" smtClean="0">
                    <a:solidFill>
                      <a:srgbClr val="0C2E40"/>
                    </a:solidFill>
                    <a:latin typeface="Roboto" panose="02000000000000000000" pitchFamily="2" charset="0"/>
                    <a:ea typeface="Roboto" panose="02000000000000000000" pitchFamily="2" charset="0"/>
                    <a:cs typeface="Roboto" panose="02000000000000000000" pitchFamily="2" charset="0"/>
                  </a:rPr>
                  <a:t>SIGNING SALES &amp; PURCHASING CONTRACT</a:t>
                </a:r>
                <a:endParaRPr lang="en-US" b="1" dirty="0">
                  <a:solidFill>
                    <a:srgbClr val="0C2E40"/>
                  </a:solidFill>
                  <a:latin typeface="Roboto" panose="02000000000000000000" pitchFamily="2" charset="0"/>
                  <a:ea typeface="Roboto" panose="02000000000000000000" pitchFamily="2" charset="0"/>
                  <a:cs typeface="Roboto" panose="02000000000000000000" pitchFamily="2" charset="0"/>
                </a:endParaRPr>
              </a:p>
            </p:txBody>
          </p:sp>
          <p:sp>
            <p:nvSpPr>
              <p:cNvPr id="59" name="TextBox 58"/>
              <p:cNvSpPr txBox="1"/>
              <p:nvPr/>
            </p:nvSpPr>
            <p:spPr>
              <a:xfrm>
                <a:off x="629153" y="3637875"/>
                <a:ext cx="1651353" cy="707886"/>
              </a:xfrm>
              <a:prstGeom prst="rect">
                <a:avLst/>
              </a:prstGeom>
              <a:noFill/>
            </p:spPr>
            <p:txBody>
              <a:bodyPr wrap="square" rtlCol="0">
                <a:spAutoFit/>
              </a:bodyPr>
              <a:lstStyle/>
              <a:p>
                <a:pPr algn="ctr"/>
                <a:r>
                  <a:rPr lang="en-US" sz="2000" dirty="0" smtClean="0">
                    <a:solidFill>
                      <a:srgbClr val="0C2E40"/>
                    </a:solidFill>
                    <a:latin typeface="Roboto" panose="02000000000000000000" pitchFamily="2" charset="0"/>
                    <a:ea typeface="Roboto" panose="02000000000000000000" pitchFamily="2" charset="0"/>
                    <a:cs typeface="Roboto" panose="02000000000000000000" pitchFamily="2" charset="0"/>
                  </a:rPr>
                  <a:t>10% of </a:t>
                </a:r>
                <a:r>
                  <a:rPr lang="en-US" sz="2000" dirty="0">
                    <a:solidFill>
                      <a:srgbClr val="0C2E40"/>
                    </a:solidFill>
                    <a:latin typeface="Roboto" panose="02000000000000000000" pitchFamily="2" charset="0"/>
                    <a:ea typeface="Roboto" panose="02000000000000000000" pitchFamily="2" charset="0"/>
                    <a:cs typeface="Roboto" panose="02000000000000000000" pitchFamily="2" charset="0"/>
                  </a:rPr>
                  <a:t>t</a:t>
                </a:r>
                <a:r>
                  <a:rPr lang="en-US" sz="2000" dirty="0" smtClean="0">
                    <a:solidFill>
                      <a:srgbClr val="0C2E40"/>
                    </a:solidFill>
                    <a:latin typeface="Roboto" panose="02000000000000000000" pitchFamily="2" charset="0"/>
                    <a:ea typeface="Roboto" panose="02000000000000000000" pitchFamily="2" charset="0"/>
                    <a:cs typeface="Roboto" panose="02000000000000000000" pitchFamily="2" charset="0"/>
                  </a:rPr>
                  <a:t>otal price</a:t>
                </a:r>
                <a:endParaRPr lang="en-US" sz="2000" dirty="0">
                  <a:solidFill>
                    <a:srgbClr val="0C2E40"/>
                  </a:solidFill>
                  <a:latin typeface="Roboto" panose="02000000000000000000" pitchFamily="2" charset="0"/>
                  <a:ea typeface="Roboto" panose="02000000000000000000" pitchFamily="2" charset="0"/>
                  <a:cs typeface="Roboto" panose="02000000000000000000" pitchFamily="2" charset="0"/>
                </a:endParaRPr>
              </a:p>
            </p:txBody>
          </p:sp>
        </p:grpSp>
        <p:grpSp>
          <p:nvGrpSpPr>
            <p:cNvPr id="10" name="Group 9"/>
            <p:cNvGrpSpPr/>
            <p:nvPr/>
          </p:nvGrpSpPr>
          <p:grpSpPr>
            <a:xfrm>
              <a:off x="2782312" y="2828835"/>
              <a:ext cx="2233886" cy="747485"/>
              <a:chOff x="2566383" y="2828835"/>
              <a:chExt cx="2233886" cy="747485"/>
            </a:xfrm>
          </p:grpSpPr>
          <p:sp>
            <p:nvSpPr>
              <p:cNvPr id="62" name="Rectangle 61"/>
              <p:cNvSpPr/>
              <p:nvPr/>
            </p:nvSpPr>
            <p:spPr>
              <a:xfrm>
                <a:off x="2665594" y="3490555"/>
                <a:ext cx="2003551" cy="85765"/>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2566383" y="2828835"/>
                <a:ext cx="2233886" cy="369332"/>
              </a:xfrm>
              <a:prstGeom prst="rect">
                <a:avLst/>
              </a:prstGeom>
              <a:noFill/>
            </p:spPr>
            <p:txBody>
              <a:bodyPr wrap="square" rtlCol="0">
                <a:spAutoFit/>
              </a:bodyPr>
              <a:lstStyle/>
              <a:p>
                <a:pPr algn="ctr"/>
                <a:r>
                  <a:rPr lang="en-US" b="1" dirty="0" smtClean="0">
                    <a:solidFill>
                      <a:srgbClr val="0C2E40"/>
                    </a:solidFill>
                    <a:latin typeface="Roboto" panose="02000000000000000000" pitchFamily="2" charset="0"/>
                    <a:ea typeface="Roboto" panose="02000000000000000000" pitchFamily="2" charset="0"/>
                    <a:cs typeface="Roboto" panose="02000000000000000000" pitchFamily="2" charset="0"/>
                  </a:rPr>
                  <a:t>90 DAYS LATER</a:t>
                </a:r>
                <a:endParaRPr lang="en-US" b="1" dirty="0">
                  <a:solidFill>
                    <a:srgbClr val="0C2E40"/>
                  </a:solidFill>
                  <a:latin typeface="Roboto" panose="02000000000000000000" pitchFamily="2" charset="0"/>
                  <a:ea typeface="Roboto" panose="02000000000000000000" pitchFamily="2" charset="0"/>
                  <a:cs typeface="Roboto" panose="02000000000000000000" pitchFamily="2" charset="0"/>
                </a:endParaRPr>
              </a:p>
            </p:txBody>
          </p:sp>
        </p:grpSp>
        <p:grpSp>
          <p:nvGrpSpPr>
            <p:cNvPr id="8" name="Group 7"/>
            <p:cNvGrpSpPr/>
            <p:nvPr/>
          </p:nvGrpSpPr>
          <p:grpSpPr>
            <a:xfrm>
              <a:off x="7713774" y="2828835"/>
              <a:ext cx="2044014" cy="1824703"/>
              <a:chOff x="7063262" y="2828835"/>
              <a:chExt cx="2044014" cy="1824703"/>
            </a:xfrm>
          </p:grpSpPr>
          <p:sp>
            <p:nvSpPr>
              <p:cNvPr id="68" name="Rectangle 67"/>
              <p:cNvSpPr/>
              <p:nvPr/>
            </p:nvSpPr>
            <p:spPr>
              <a:xfrm>
                <a:off x="7063262" y="3490555"/>
                <a:ext cx="2003551" cy="85765"/>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7204613" y="2828835"/>
                <a:ext cx="1902663" cy="369332"/>
              </a:xfrm>
              <a:prstGeom prst="rect">
                <a:avLst/>
              </a:prstGeom>
              <a:noFill/>
            </p:spPr>
            <p:txBody>
              <a:bodyPr wrap="square" rtlCol="0">
                <a:spAutoFit/>
              </a:bodyPr>
              <a:lstStyle/>
              <a:p>
                <a:pPr algn="ctr"/>
                <a:r>
                  <a:rPr lang="en-US" b="1" dirty="0" smtClean="0">
                    <a:solidFill>
                      <a:srgbClr val="0C2E40"/>
                    </a:solidFill>
                    <a:latin typeface="Roboto" panose="02000000000000000000" pitchFamily="2" charset="0"/>
                    <a:ea typeface="Roboto" panose="02000000000000000000" pitchFamily="2" charset="0"/>
                    <a:cs typeface="Roboto" panose="02000000000000000000" pitchFamily="2" charset="0"/>
                  </a:rPr>
                  <a:t>TECHCOMBANK</a:t>
                </a:r>
                <a:endParaRPr lang="en-US" b="1" dirty="0">
                  <a:solidFill>
                    <a:srgbClr val="0C2E40"/>
                  </a:solidFill>
                  <a:latin typeface="Roboto" panose="02000000000000000000" pitchFamily="2" charset="0"/>
                  <a:ea typeface="Roboto" panose="02000000000000000000" pitchFamily="2" charset="0"/>
                  <a:cs typeface="Roboto" panose="02000000000000000000" pitchFamily="2" charset="0"/>
                </a:endParaRPr>
              </a:p>
            </p:txBody>
          </p:sp>
          <p:sp>
            <p:nvSpPr>
              <p:cNvPr id="70" name="TextBox 69"/>
              <p:cNvSpPr txBox="1"/>
              <p:nvPr/>
            </p:nvSpPr>
            <p:spPr>
              <a:xfrm>
                <a:off x="7235983" y="3637875"/>
                <a:ext cx="1830830" cy="1015663"/>
              </a:xfrm>
              <a:prstGeom prst="rect">
                <a:avLst/>
              </a:prstGeom>
              <a:noFill/>
            </p:spPr>
            <p:txBody>
              <a:bodyPr wrap="square" rtlCol="0">
                <a:spAutoFit/>
              </a:bodyPr>
              <a:lstStyle/>
              <a:p>
                <a:pPr algn="ctr"/>
                <a:r>
                  <a:rPr lang="en-US" sz="2000" dirty="0" smtClean="0">
                    <a:solidFill>
                      <a:srgbClr val="0C2E40"/>
                    </a:solidFill>
                    <a:latin typeface="Roboto" panose="02000000000000000000" pitchFamily="2" charset="0"/>
                    <a:ea typeface="Roboto" panose="02000000000000000000" pitchFamily="2" charset="0"/>
                    <a:cs typeface="Roboto" panose="02000000000000000000" pitchFamily="2" charset="0"/>
                  </a:rPr>
                  <a:t>Bank loan supporting up to 35 years</a:t>
                </a:r>
                <a:endParaRPr lang="en-US" sz="2000" dirty="0">
                  <a:solidFill>
                    <a:srgbClr val="0C2E40"/>
                  </a:solidFill>
                  <a:latin typeface="Roboto" panose="02000000000000000000" pitchFamily="2" charset="0"/>
                  <a:ea typeface="Roboto" panose="02000000000000000000" pitchFamily="2" charset="0"/>
                  <a:cs typeface="Roboto" panose="02000000000000000000" pitchFamily="2" charset="0"/>
                </a:endParaRPr>
              </a:p>
            </p:txBody>
          </p:sp>
        </p:grpSp>
        <p:grpSp>
          <p:nvGrpSpPr>
            <p:cNvPr id="9" name="Group 8"/>
            <p:cNvGrpSpPr/>
            <p:nvPr/>
          </p:nvGrpSpPr>
          <p:grpSpPr>
            <a:xfrm>
              <a:off x="5169106" y="2812320"/>
              <a:ext cx="2233886" cy="764000"/>
              <a:chOff x="4712775" y="2812320"/>
              <a:chExt cx="2233886" cy="764000"/>
            </a:xfrm>
          </p:grpSpPr>
          <p:sp>
            <p:nvSpPr>
              <p:cNvPr id="65" name="Rectangle 64"/>
              <p:cNvSpPr/>
              <p:nvPr/>
            </p:nvSpPr>
            <p:spPr>
              <a:xfrm>
                <a:off x="4829376" y="3490555"/>
                <a:ext cx="2003551" cy="85765"/>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4712775" y="2812320"/>
                <a:ext cx="2233886" cy="369332"/>
              </a:xfrm>
              <a:prstGeom prst="rect">
                <a:avLst/>
              </a:prstGeom>
              <a:noFill/>
            </p:spPr>
            <p:txBody>
              <a:bodyPr wrap="square" rtlCol="0">
                <a:spAutoFit/>
              </a:bodyPr>
              <a:lstStyle/>
              <a:p>
                <a:pPr algn="ctr"/>
                <a:r>
                  <a:rPr lang="en-US" b="1" dirty="0" smtClean="0">
                    <a:solidFill>
                      <a:srgbClr val="0C2E40"/>
                    </a:solidFill>
                    <a:latin typeface="Roboto" panose="02000000000000000000" pitchFamily="2" charset="0"/>
                    <a:ea typeface="Roboto" panose="02000000000000000000" pitchFamily="2" charset="0"/>
                    <a:cs typeface="Roboto" panose="02000000000000000000" pitchFamily="2" charset="0"/>
                  </a:rPr>
                  <a:t>180 DAYS LATER</a:t>
                </a:r>
                <a:endParaRPr lang="en-US" b="1" dirty="0">
                  <a:solidFill>
                    <a:srgbClr val="0C2E40"/>
                  </a:solidFill>
                  <a:latin typeface="Roboto" panose="02000000000000000000" pitchFamily="2" charset="0"/>
                  <a:ea typeface="Roboto" panose="02000000000000000000" pitchFamily="2" charset="0"/>
                  <a:cs typeface="Roboto" panose="02000000000000000000" pitchFamily="2" charset="0"/>
                </a:endParaRPr>
              </a:p>
            </p:txBody>
          </p:sp>
        </p:grpSp>
        <p:sp>
          <p:nvSpPr>
            <p:cNvPr id="11" name="Isosceles Triangle 10"/>
            <p:cNvSpPr/>
            <p:nvPr/>
          </p:nvSpPr>
          <p:spPr>
            <a:xfrm rot="5400000">
              <a:off x="2529933" y="3381037"/>
              <a:ext cx="353568" cy="304800"/>
            </a:xfrm>
            <a:prstGeom prst="triangle">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p:cNvSpPr/>
            <p:nvPr/>
          </p:nvSpPr>
          <p:spPr>
            <a:xfrm rot="5400000">
              <a:off x="4922733" y="3381037"/>
              <a:ext cx="353568" cy="304800"/>
            </a:xfrm>
            <a:prstGeom prst="triangle">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p:cNvSpPr/>
            <p:nvPr/>
          </p:nvSpPr>
          <p:spPr>
            <a:xfrm rot="5400000">
              <a:off x="7312523" y="3381037"/>
              <a:ext cx="353568" cy="304800"/>
            </a:xfrm>
            <a:prstGeom prst="triangle">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7853" y="2047326"/>
            <a:ext cx="1381674" cy="1381674"/>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832" y="2129870"/>
            <a:ext cx="1381674" cy="1381674"/>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7169" y="2129870"/>
            <a:ext cx="1381674" cy="1381674"/>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9088" y="2129870"/>
            <a:ext cx="1338520" cy="1338520"/>
          </a:xfrm>
          <a:prstGeom prst="rect">
            <a:avLst/>
          </a:prstGeom>
        </p:spPr>
      </p:pic>
      <p:sp>
        <p:nvSpPr>
          <p:cNvPr id="33" name="Rectangle 32"/>
          <p:cNvSpPr/>
          <p:nvPr/>
        </p:nvSpPr>
        <p:spPr>
          <a:xfrm>
            <a:off x="60837" y="6322160"/>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34" name="Pictur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sp>
        <p:nvSpPr>
          <p:cNvPr id="35" name="TextBox 34"/>
          <p:cNvSpPr txBox="1"/>
          <p:nvPr/>
        </p:nvSpPr>
        <p:spPr>
          <a:xfrm>
            <a:off x="3005267" y="4987601"/>
            <a:ext cx="1651353" cy="707886"/>
          </a:xfrm>
          <a:prstGeom prst="rect">
            <a:avLst/>
          </a:prstGeom>
          <a:noFill/>
        </p:spPr>
        <p:txBody>
          <a:bodyPr wrap="square" rtlCol="0">
            <a:spAutoFit/>
          </a:bodyPr>
          <a:lstStyle/>
          <a:p>
            <a:pPr algn="ctr"/>
            <a:r>
              <a:rPr lang="en-US" sz="2000" dirty="0" smtClean="0">
                <a:solidFill>
                  <a:srgbClr val="0C2E40"/>
                </a:solidFill>
                <a:latin typeface="Roboto" panose="02000000000000000000" pitchFamily="2" charset="0"/>
                <a:ea typeface="Roboto" panose="02000000000000000000" pitchFamily="2" charset="0"/>
                <a:cs typeface="Roboto" panose="02000000000000000000" pitchFamily="2" charset="0"/>
              </a:rPr>
              <a:t>10% of </a:t>
            </a:r>
            <a:r>
              <a:rPr lang="en-US" sz="2000" dirty="0">
                <a:solidFill>
                  <a:srgbClr val="0C2E40"/>
                </a:solidFill>
                <a:latin typeface="Roboto" panose="02000000000000000000" pitchFamily="2" charset="0"/>
                <a:ea typeface="Roboto" panose="02000000000000000000" pitchFamily="2" charset="0"/>
                <a:cs typeface="Roboto" panose="02000000000000000000" pitchFamily="2" charset="0"/>
              </a:rPr>
              <a:t>t</a:t>
            </a:r>
            <a:r>
              <a:rPr lang="en-US" sz="2000" dirty="0" smtClean="0">
                <a:solidFill>
                  <a:srgbClr val="0C2E40"/>
                </a:solidFill>
                <a:latin typeface="Roboto" panose="02000000000000000000" pitchFamily="2" charset="0"/>
                <a:ea typeface="Roboto" panose="02000000000000000000" pitchFamily="2" charset="0"/>
                <a:cs typeface="Roboto" panose="02000000000000000000" pitchFamily="2" charset="0"/>
              </a:rPr>
              <a:t>otal price</a:t>
            </a:r>
            <a:endParaRPr lang="en-US" sz="2000" dirty="0">
              <a:solidFill>
                <a:srgbClr val="0C2E40"/>
              </a:solidFill>
              <a:latin typeface="Roboto" panose="02000000000000000000" pitchFamily="2" charset="0"/>
              <a:ea typeface="Roboto" panose="02000000000000000000" pitchFamily="2" charset="0"/>
              <a:cs typeface="Roboto" panose="02000000000000000000" pitchFamily="2" charset="0"/>
            </a:endParaRPr>
          </a:p>
        </p:txBody>
      </p:sp>
      <p:sp>
        <p:nvSpPr>
          <p:cNvPr id="37" name="TextBox 36"/>
          <p:cNvSpPr txBox="1"/>
          <p:nvPr/>
        </p:nvSpPr>
        <p:spPr>
          <a:xfrm>
            <a:off x="5440767" y="4996467"/>
            <a:ext cx="1651353" cy="707886"/>
          </a:xfrm>
          <a:prstGeom prst="rect">
            <a:avLst/>
          </a:prstGeom>
          <a:noFill/>
        </p:spPr>
        <p:txBody>
          <a:bodyPr wrap="square" rtlCol="0">
            <a:spAutoFit/>
          </a:bodyPr>
          <a:lstStyle/>
          <a:p>
            <a:pPr algn="ctr"/>
            <a:r>
              <a:rPr lang="en-US" sz="2000" dirty="0" smtClean="0">
                <a:solidFill>
                  <a:srgbClr val="0C2E40"/>
                </a:solidFill>
                <a:latin typeface="Roboto" panose="02000000000000000000" pitchFamily="2" charset="0"/>
                <a:ea typeface="Roboto" panose="02000000000000000000" pitchFamily="2" charset="0"/>
                <a:cs typeface="Roboto" panose="02000000000000000000" pitchFamily="2" charset="0"/>
              </a:rPr>
              <a:t>10% of </a:t>
            </a:r>
            <a:r>
              <a:rPr lang="en-US" sz="2000" dirty="0">
                <a:solidFill>
                  <a:srgbClr val="0C2E40"/>
                </a:solidFill>
                <a:latin typeface="Roboto" panose="02000000000000000000" pitchFamily="2" charset="0"/>
                <a:ea typeface="Roboto" panose="02000000000000000000" pitchFamily="2" charset="0"/>
                <a:cs typeface="Roboto" panose="02000000000000000000" pitchFamily="2" charset="0"/>
              </a:rPr>
              <a:t>t</a:t>
            </a:r>
            <a:r>
              <a:rPr lang="en-US" sz="2000" dirty="0" smtClean="0">
                <a:solidFill>
                  <a:srgbClr val="0C2E40"/>
                </a:solidFill>
                <a:latin typeface="Roboto" panose="02000000000000000000" pitchFamily="2" charset="0"/>
                <a:ea typeface="Roboto" panose="02000000000000000000" pitchFamily="2" charset="0"/>
                <a:cs typeface="Roboto" panose="02000000000000000000" pitchFamily="2" charset="0"/>
              </a:rPr>
              <a:t>otal price</a:t>
            </a:r>
            <a:endParaRPr lang="en-US" sz="2000" dirty="0">
              <a:solidFill>
                <a:srgbClr val="0C2E4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5103115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9252404" y="0"/>
            <a:ext cx="2939596" cy="7122379"/>
            <a:chOff x="9252404" y="0"/>
            <a:chExt cx="2939596" cy="7122379"/>
          </a:xfrm>
        </p:grpSpPr>
        <p:sp>
          <p:nvSpPr>
            <p:cNvPr id="53" name="Rectangle 52"/>
            <p:cNvSpPr/>
            <p:nvPr/>
          </p:nvSpPr>
          <p:spPr>
            <a:xfrm>
              <a:off x="9956800" y="0"/>
              <a:ext cx="2235200" cy="6858000"/>
            </a:xfrm>
            <a:prstGeom prst="rect">
              <a:avLst/>
            </a:prstGeom>
            <a:pattFill prst="smConfetti">
              <a:fgClr>
                <a:srgbClr val="2EB36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b="62816"/>
            <a:stretch/>
          </p:blipFill>
          <p:spPr>
            <a:xfrm rot="16200000">
              <a:off x="7215659" y="2146038"/>
              <a:ext cx="7013086" cy="2939596"/>
            </a:xfrm>
            <a:prstGeom prst="rect">
              <a:avLst/>
            </a:prstGeom>
          </p:spPr>
        </p:pic>
      </p:gr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0301" y="137412"/>
            <a:ext cx="988299" cy="756007"/>
          </a:xfrm>
          <a:prstGeom prst="rect">
            <a:avLst/>
          </a:prstGeom>
        </p:spPr>
      </p:pic>
      <p:sp>
        <p:nvSpPr>
          <p:cNvPr id="34" name="TextBox 33"/>
          <p:cNvSpPr txBox="1"/>
          <p:nvPr/>
        </p:nvSpPr>
        <p:spPr>
          <a:xfrm>
            <a:off x="2312845" y="280464"/>
            <a:ext cx="5706638" cy="584775"/>
          </a:xfrm>
          <a:prstGeom prst="rect">
            <a:avLst/>
          </a:prstGeom>
          <a:noFill/>
        </p:spPr>
        <p:txBody>
          <a:bodyPr wrap="square" rtlCol="0">
            <a:spAutoFit/>
          </a:bodyPr>
          <a:lstStyle/>
          <a:p>
            <a:pPr algn="ctr"/>
            <a:r>
              <a:rPr lang="en-US" sz="3200" b="1" dirty="0" smtClean="0">
                <a:solidFill>
                  <a:srgbClr val="2EB368"/>
                </a:solidFill>
                <a:latin typeface="Times New Roman" panose="02020603050405020304" pitchFamily="18" charset="0"/>
                <a:ea typeface="Roboto" panose="02000000000000000000" pitchFamily="2" charset="0"/>
                <a:cs typeface="Times New Roman" panose="02020603050405020304" pitchFamily="18" charset="0"/>
              </a:rPr>
              <a:t>WHY CHOOSE VINCITY</a:t>
            </a:r>
            <a:endParaRPr lang="en-US" sz="3200" b="1" dirty="0">
              <a:solidFill>
                <a:srgbClr val="2EB368"/>
              </a:solidFill>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63" name="Group 62"/>
          <p:cNvGrpSpPr/>
          <p:nvPr/>
        </p:nvGrpSpPr>
        <p:grpSpPr>
          <a:xfrm>
            <a:off x="309222" y="1258592"/>
            <a:ext cx="9574640" cy="5138637"/>
            <a:chOff x="116182" y="1342228"/>
            <a:chExt cx="9574640" cy="5138637"/>
          </a:xfrm>
        </p:grpSpPr>
        <p:grpSp>
          <p:nvGrpSpPr>
            <p:cNvPr id="8" name="Group 7"/>
            <p:cNvGrpSpPr/>
            <p:nvPr/>
          </p:nvGrpSpPr>
          <p:grpSpPr>
            <a:xfrm>
              <a:off x="3827705" y="2622978"/>
              <a:ext cx="2157984" cy="2157984"/>
              <a:chOff x="4440353" y="2243294"/>
              <a:chExt cx="2157984" cy="2157984"/>
            </a:xfrm>
          </p:grpSpPr>
          <p:sp>
            <p:nvSpPr>
              <p:cNvPr id="7" name="Oval 6"/>
              <p:cNvSpPr/>
              <p:nvPr/>
            </p:nvSpPr>
            <p:spPr>
              <a:xfrm>
                <a:off x="4440353" y="2243294"/>
                <a:ext cx="2157984" cy="2157984"/>
              </a:xfrm>
              <a:prstGeom prst="ellipse">
                <a:avLst/>
              </a:prstGeom>
              <a:solidFill>
                <a:srgbClr val="2EB368"/>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1793" y="2466205"/>
                <a:ext cx="1953187" cy="1494105"/>
              </a:xfrm>
              <a:prstGeom prst="rect">
                <a:avLst/>
              </a:prstGeom>
            </p:spPr>
          </p:pic>
        </p:grpSp>
        <p:sp>
          <p:nvSpPr>
            <p:cNvPr id="9" name="Oval 8"/>
            <p:cNvSpPr/>
            <p:nvPr/>
          </p:nvSpPr>
          <p:spPr>
            <a:xfrm>
              <a:off x="3233344" y="2034131"/>
              <a:ext cx="3277183" cy="3277183"/>
            </a:xfrm>
            <a:prstGeom prst="ellipse">
              <a:avLst/>
            </a:prstGeom>
            <a:noFill/>
            <a:ln w="38100">
              <a:solidFill>
                <a:srgbClr val="2EB3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904948" y="3318655"/>
              <a:ext cx="594360" cy="594360"/>
            </a:xfrm>
            <a:prstGeom prst="ellipse">
              <a:avLst/>
            </a:prstGeom>
            <a:solidFill>
              <a:srgbClr val="2EB36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575152" y="1967859"/>
              <a:ext cx="594360" cy="594360"/>
            </a:xfrm>
            <a:prstGeom prst="ellipse">
              <a:avLst/>
            </a:prstGeom>
            <a:solidFill>
              <a:srgbClr val="2EB36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314086" y="3326099"/>
              <a:ext cx="594360" cy="594360"/>
            </a:xfrm>
            <a:prstGeom prst="ellipse">
              <a:avLst/>
            </a:prstGeom>
            <a:solidFill>
              <a:srgbClr val="2EB36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473625" y="4776592"/>
              <a:ext cx="594360" cy="594360"/>
            </a:xfrm>
            <a:prstGeom prst="ellipse">
              <a:avLst/>
            </a:prstGeom>
            <a:solidFill>
              <a:srgbClr val="2EB36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644615" y="4723763"/>
              <a:ext cx="594360" cy="594360"/>
            </a:xfrm>
            <a:prstGeom prst="ellipse">
              <a:avLst/>
            </a:prstGeom>
            <a:solidFill>
              <a:srgbClr val="2EB36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644615" y="2021809"/>
              <a:ext cx="594360" cy="594360"/>
            </a:xfrm>
            <a:prstGeom prst="ellipse">
              <a:avLst/>
            </a:prstGeom>
            <a:solidFill>
              <a:srgbClr val="2EB36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5731" y="2131979"/>
              <a:ext cx="351306" cy="35130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9267" y="2113642"/>
              <a:ext cx="318762" cy="318762"/>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5152" y="4833789"/>
              <a:ext cx="452877" cy="452877"/>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0845" y="3441575"/>
              <a:ext cx="350133" cy="350133"/>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32521" y="3424987"/>
              <a:ext cx="377932" cy="377932"/>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92706" y="4799193"/>
              <a:ext cx="424331" cy="424331"/>
            </a:xfrm>
            <a:prstGeom prst="rect">
              <a:avLst/>
            </a:prstGeom>
          </p:spPr>
        </p:pic>
        <p:cxnSp>
          <p:nvCxnSpPr>
            <p:cNvPr id="23" name="Straight Connector 22"/>
            <p:cNvCxnSpPr/>
            <p:nvPr/>
          </p:nvCxnSpPr>
          <p:spPr>
            <a:xfrm flipH="1">
              <a:off x="2404872" y="3613953"/>
              <a:ext cx="347472" cy="0"/>
            </a:xfrm>
            <a:prstGeom prst="line">
              <a:avLst/>
            </a:prstGeom>
            <a:ln w="19050">
              <a:solidFill>
                <a:srgbClr val="0C2E4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7068312" y="3623279"/>
              <a:ext cx="365760" cy="0"/>
            </a:xfrm>
            <a:prstGeom prst="line">
              <a:avLst/>
            </a:prstGeom>
            <a:ln w="19050">
              <a:solidFill>
                <a:srgbClr val="0C2E4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6255883" y="1680220"/>
              <a:ext cx="244402" cy="255024"/>
            </a:xfrm>
            <a:prstGeom prst="line">
              <a:avLst/>
            </a:prstGeom>
            <a:ln w="19050">
              <a:solidFill>
                <a:srgbClr val="0C2E4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3244435" y="5443367"/>
              <a:ext cx="266195" cy="277761"/>
            </a:xfrm>
            <a:prstGeom prst="line">
              <a:avLst/>
            </a:prstGeom>
            <a:ln w="19050">
              <a:solidFill>
                <a:srgbClr val="0C2E4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6314087" y="5402576"/>
              <a:ext cx="279435" cy="282736"/>
            </a:xfrm>
            <a:prstGeom prst="line">
              <a:avLst/>
            </a:prstGeom>
            <a:ln w="19050">
              <a:solidFill>
                <a:srgbClr val="0C2E4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3205549" y="1604141"/>
              <a:ext cx="305081" cy="308683"/>
            </a:xfrm>
            <a:prstGeom prst="line">
              <a:avLst/>
            </a:prstGeom>
            <a:ln w="19050">
              <a:solidFill>
                <a:srgbClr val="0C2E40"/>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87977" y="1342228"/>
              <a:ext cx="2392264" cy="1077218"/>
            </a:xfrm>
            <a:prstGeom prst="rect">
              <a:avLst/>
            </a:prstGeom>
          </p:spPr>
          <p:txBody>
            <a:bodyPr wrap="square">
              <a:spAutoFit/>
            </a:bodyPr>
            <a:lstStyle/>
            <a:p>
              <a:pPr marR="15472" algn="r">
                <a:lnSpc>
                  <a:spcPts val="1714"/>
                </a:lnSpc>
                <a:spcBef>
                  <a:spcPts val="85"/>
                </a:spcBef>
              </a:pPr>
              <a:r>
                <a:rPr lang="en-US" sz="1600" dirty="0">
                  <a:solidFill>
                    <a:srgbClr val="0C2D40"/>
                  </a:solidFill>
                  <a:latin typeface="Times New Roman"/>
                  <a:cs typeface="Times New Roman"/>
                </a:rPr>
                <a:t>O</a:t>
              </a:r>
              <a:r>
                <a:rPr lang="en-US" sz="1600" spc="9" dirty="0">
                  <a:solidFill>
                    <a:srgbClr val="0C2D40"/>
                  </a:solidFill>
                  <a:latin typeface="Times New Roman"/>
                  <a:cs typeface="Times New Roman"/>
                </a:rPr>
                <a:t>n</a:t>
              </a:r>
              <a:r>
                <a:rPr lang="en-US" sz="1600" spc="4" dirty="0">
                  <a:solidFill>
                    <a:srgbClr val="0C2D40"/>
                  </a:solidFill>
                  <a:latin typeface="Times New Roman"/>
                  <a:cs typeface="Times New Roman"/>
                </a:rPr>
                <a:t>l</a:t>
              </a:r>
              <a:r>
                <a:rPr lang="en-US" sz="1600" dirty="0">
                  <a:solidFill>
                    <a:srgbClr val="0C2D40"/>
                  </a:solidFill>
                  <a:latin typeface="Times New Roman"/>
                  <a:cs typeface="Times New Roman"/>
                </a:rPr>
                <a:t>y</a:t>
              </a:r>
              <a:r>
                <a:rPr lang="en-US" sz="1600" spc="-20" dirty="0">
                  <a:solidFill>
                    <a:srgbClr val="0C2D40"/>
                  </a:solidFill>
                  <a:latin typeface="Times New Roman"/>
                  <a:cs typeface="Times New Roman"/>
                </a:rPr>
                <a:t> </a:t>
              </a:r>
              <a:r>
                <a:rPr lang="en-US" sz="1600" b="1" dirty="0">
                  <a:solidFill>
                    <a:srgbClr val="0C2D40"/>
                  </a:solidFill>
                  <a:latin typeface="Times New Roman"/>
                  <a:cs typeface="Times New Roman"/>
                </a:rPr>
                <a:t>2</a:t>
              </a:r>
              <a:r>
                <a:rPr lang="en-US" sz="1600" b="1" spc="-4" dirty="0">
                  <a:solidFill>
                    <a:srgbClr val="0C2D40"/>
                  </a:solidFill>
                  <a:latin typeface="Times New Roman"/>
                  <a:cs typeface="Times New Roman"/>
                </a:rPr>
                <a:t>0</a:t>
              </a:r>
              <a:r>
                <a:rPr lang="en-US" sz="1600" b="1" dirty="0">
                  <a:solidFill>
                    <a:srgbClr val="0C2D40"/>
                  </a:solidFill>
                  <a:latin typeface="Times New Roman"/>
                  <a:cs typeface="Times New Roman"/>
                </a:rPr>
                <a:t>0</a:t>
              </a:r>
              <a:r>
                <a:rPr lang="en-US" sz="1600" b="1" spc="330" dirty="0">
                  <a:solidFill>
                    <a:srgbClr val="0C2D40"/>
                  </a:solidFill>
                  <a:latin typeface="Times New Roman"/>
                  <a:cs typeface="Times New Roman"/>
                </a:rPr>
                <a:t> </a:t>
              </a:r>
              <a:r>
                <a:rPr lang="en-US" sz="1600" b="1" dirty="0">
                  <a:solidFill>
                    <a:srgbClr val="0C2D40"/>
                  </a:solidFill>
                  <a:latin typeface="Times New Roman"/>
                  <a:cs typeface="Times New Roman"/>
                </a:rPr>
                <a:t>m</a:t>
              </a:r>
              <a:r>
                <a:rPr lang="en-US" sz="1600" b="1" spc="4" dirty="0">
                  <a:solidFill>
                    <a:srgbClr val="0C2D40"/>
                  </a:solidFill>
                  <a:latin typeface="Times New Roman"/>
                  <a:cs typeface="Times New Roman"/>
                </a:rPr>
                <a:t>il</a:t>
              </a:r>
              <a:r>
                <a:rPr lang="en-US" sz="1600" b="1" dirty="0">
                  <a:solidFill>
                    <a:srgbClr val="0C2D40"/>
                  </a:solidFill>
                  <a:latin typeface="Times New Roman"/>
                  <a:cs typeface="Times New Roman"/>
                </a:rPr>
                <a:t>.</a:t>
              </a:r>
              <a:r>
                <a:rPr lang="en-US" sz="1600" b="1" spc="63" dirty="0">
                  <a:solidFill>
                    <a:srgbClr val="0C2D40"/>
                  </a:solidFill>
                  <a:latin typeface="Times New Roman"/>
                  <a:cs typeface="Times New Roman"/>
                </a:rPr>
                <a:t> </a:t>
              </a:r>
              <a:r>
                <a:rPr lang="en-US" sz="1600" b="1" spc="4" dirty="0">
                  <a:solidFill>
                    <a:srgbClr val="0C2D40"/>
                  </a:solidFill>
                  <a:latin typeface="Times New Roman"/>
                  <a:cs typeface="Times New Roman"/>
                </a:rPr>
                <a:t>V</a:t>
              </a:r>
              <a:r>
                <a:rPr lang="en-US" sz="1600" b="1" dirty="0">
                  <a:solidFill>
                    <a:srgbClr val="0C2D40"/>
                  </a:solidFill>
                  <a:latin typeface="Times New Roman"/>
                  <a:cs typeface="Times New Roman"/>
                </a:rPr>
                <a:t>ND</a:t>
              </a:r>
              <a:r>
                <a:rPr lang="en-US" sz="1600" b="1" spc="69" dirty="0">
                  <a:solidFill>
                    <a:srgbClr val="0C2D40"/>
                  </a:solidFill>
                  <a:latin typeface="Times New Roman"/>
                  <a:cs typeface="Times New Roman"/>
                </a:rPr>
                <a:t> </a:t>
              </a:r>
              <a:r>
                <a:rPr lang="en-US" sz="1600" spc="4" dirty="0">
                  <a:solidFill>
                    <a:srgbClr val="0C2D40"/>
                  </a:solidFill>
                  <a:latin typeface="Times New Roman"/>
                  <a:cs typeface="Times New Roman"/>
                </a:rPr>
                <a:t>p</a:t>
              </a:r>
              <a:r>
                <a:rPr lang="en-US" sz="1600" dirty="0">
                  <a:solidFill>
                    <a:srgbClr val="0C2D40"/>
                  </a:solidFill>
                  <a:latin typeface="Times New Roman"/>
                  <a:cs typeface="Times New Roman"/>
                </a:rPr>
                <a:t>aid</a:t>
              </a:r>
              <a:endParaRPr lang="en-US" sz="1600" dirty="0">
                <a:latin typeface="Times New Roman"/>
                <a:cs typeface="Times New Roman"/>
              </a:endParaRPr>
            </a:p>
            <a:p>
              <a:pPr marL="233632" marR="12700" indent="-12191" algn="r">
                <a:lnSpc>
                  <a:spcPct val="100041"/>
                </a:lnSpc>
              </a:pPr>
              <a:r>
                <a:rPr lang="en-US" sz="1600" dirty="0">
                  <a:solidFill>
                    <a:srgbClr val="0C2D40"/>
                  </a:solidFill>
                  <a:latin typeface="Times New Roman"/>
                  <a:cs typeface="Times New Roman"/>
                </a:rPr>
                <a:t>w</a:t>
              </a:r>
              <a:r>
                <a:rPr lang="en-US" sz="1600" spc="4" dirty="0">
                  <a:solidFill>
                    <a:srgbClr val="0C2D40"/>
                  </a:solidFill>
                  <a:latin typeface="Times New Roman"/>
                  <a:cs typeface="Times New Roman"/>
                </a:rPr>
                <a:t>i</a:t>
              </a:r>
              <a:r>
                <a:rPr lang="en-US" sz="1600" dirty="0">
                  <a:solidFill>
                    <a:srgbClr val="0C2D40"/>
                  </a:solidFill>
                  <a:latin typeface="Times New Roman"/>
                  <a:cs typeface="Times New Roman"/>
                </a:rPr>
                <a:t>th</a:t>
              </a:r>
              <a:r>
                <a:rPr lang="en-US" sz="1600" spc="4" dirty="0">
                  <a:solidFill>
                    <a:srgbClr val="0C2D40"/>
                  </a:solidFill>
                  <a:latin typeface="Times New Roman"/>
                  <a:cs typeface="Times New Roman"/>
                </a:rPr>
                <a:t>i</a:t>
              </a:r>
              <a:r>
                <a:rPr lang="en-US" sz="1600" dirty="0">
                  <a:solidFill>
                    <a:srgbClr val="0C2D40"/>
                  </a:solidFill>
                  <a:latin typeface="Times New Roman"/>
                  <a:cs typeface="Times New Roman"/>
                </a:rPr>
                <a:t>n</a:t>
              </a:r>
              <a:r>
                <a:rPr lang="en-US" sz="1600" spc="262" dirty="0">
                  <a:solidFill>
                    <a:srgbClr val="0C2D40"/>
                  </a:solidFill>
                  <a:latin typeface="Times New Roman"/>
                  <a:cs typeface="Times New Roman"/>
                </a:rPr>
                <a:t> </a:t>
              </a:r>
              <a:r>
                <a:rPr lang="en-US" sz="1600" dirty="0">
                  <a:solidFill>
                    <a:srgbClr val="0C2D40"/>
                  </a:solidFill>
                  <a:latin typeface="Times New Roman"/>
                  <a:cs typeface="Times New Roman"/>
                </a:rPr>
                <a:t>6</a:t>
              </a:r>
              <a:r>
                <a:rPr lang="en-US" sz="1600" spc="95" dirty="0">
                  <a:solidFill>
                    <a:srgbClr val="0C2D40"/>
                  </a:solidFill>
                  <a:latin typeface="Times New Roman"/>
                  <a:cs typeface="Times New Roman"/>
                </a:rPr>
                <a:t> </a:t>
              </a:r>
              <a:r>
                <a:rPr lang="en-US" sz="1600" spc="-4" dirty="0">
                  <a:solidFill>
                    <a:srgbClr val="0C2D40"/>
                  </a:solidFill>
                  <a:latin typeface="Times New Roman"/>
                  <a:cs typeface="Times New Roman"/>
                </a:rPr>
                <a:t>m</a:t>
              </a:r>
              <a:r>
                <a:rPr lang="en-US" sz="1600" dirty="0">
                  <a:solidFill>
                    <a:srgbClr val="0C2D40"/>
                  </a:solidFill>
                  <a:latin typeface="Times New Roman"/>
                  <a:cs typeface="Times New Roman"/>
                </a:rPr>
                <a:t>o</a:t>
              </a:r>
              <a:r>
                <a:rPr lang="en-US" sz="1600" spc="4" dirty="0">
                  <a:solidFill>
                    <a:srgbClr val="0C2D40"/>
                  </a:solidFill>
                  <a:latin typeface="Times New Roman"/>
                  <a:cs typeface="Times New Roman"/>
                </a:rPr>
                <a:t>n</a:t>
              </a:r>
              <a:r>
                <a:rPr lang="en-US" sz="1600" dirty="0">
                  <a:solidFill>
                    <a:srgbClr val="0C2D40"/>
                  </a:solidFill>
                  <a:latin typeface="Times New Roman"/>
                  <a:cs typeface="Times New Roman"/>
                </a:rPr>
                <a:t>th</a:t>
              </a:r>
              <a:r>
                <a:rPr lang="en-US" sz="1600" spc="4" dirty="0">
                  <a:solidFill>
                    <a:srgbClr val="0C2D40"/>
                  </a:solidFill>
                  <a:latin typeface="Times New Roman"/>
                  <a:cs typeface="Times New Roman"/>
                </a:rPr>
                <a:t>s</a:t>
              </a:r>
              <a:r>
                <a:rPr lang="en-US" sz="1600" dirty="0">
                  <a:solidFill>
                    <a:srgbClr val="0C2D40"/>
                  </a:solidFill>
                  <a:latin typeface="Times New Roman"/>
                  <a:cs typeface="Times New Roman"/>
                </a:rPr>
                <a:t>, get </a:t>
              </a:r>
              <a:r>
                <a:rPr lang="en-US" sz="1600" b="1" dirty="0">
                  <a:solidFill>
                    <a:srgbClr val="0C2D40"/>
                  </a:solidFill>
                  <a:latin typeface="Times New Roman"/>
                  <a:cs typeface="Times New Roman"/>
                </a:rPr>
                <a:t>HOUSEHOLD BOOK </a:t>
              </a:r>
              <a:r>
                <a:rPr lang="en-US" sz="1600" b="1" spc="4" dirty="0">
                  <a:solidFill>
                    <a:srgbClr val="0C2D40"/>
                  </a:solidFill>
                  <a:latin typeface="Times New Roman"/>
                  <a:cs typeface="Times New Roman"/>
                </a:rPr>
                <a:t>i</a:t>
              </a:r>
              <a:r>
                <a:rPr lang="en-US" sz="1600" b="1" dirty="0">
                  <a:solidFill>
                    <a:srgbClr val="0C2D40"/>
                  </a:solidFill>
                  <a:latin typeface="Times New Roman"/>
                  <a:cs typeface="Times New Roman"/>
                </a:rPr>
                <a:t>n</a:t>
              </a:r>
              <a:r>
                <a:rPr lang="en-US" sz="1600" b="1" spc="-8" dirty="0">
                  <a:solidFill>
                    <a:srgbClr val="0C2D40"/>
                  </a:solidFill>
                  <a:latin typeface="Times New Roman"/>
                  <a:cs typeface="Times New Roman"/>
                </a:rPr>
                <a:t> </a:t>
              </a:r>
              <a:r>
                <a:rPr lang="en-US" sz="1600" b="1" spc="-4" dirty="0">
                  <a:solidFill>
                    <a:srgbClr val="0C2D40"/>
                  </a:solidFill>
                  <a:latin typeface="Times New Roman"/>
                  <a:cs typeface="Times New Roman"/>
                </a:rPr>
                <a:t>S</a:t>
              </a:r>
              <a:r>
                <a:rPr lang="en-US" sz="1600" b="1" dirty="0">
                  <a:solidFill>
                    <a:srgbClr val="0C2D40"/>
                  </a:solidFill>
                  <a:latin typeface="Times New Roman"/>
                  <a:cs typeface="Times New Roman"/>
                </a:rPr>
                <a:t>AI</a:t>
              </a:r>
              <a:r>
                <a:rPr lang="en-US" sz="1600" b="1" spc="32" dirty="0">
                  <a:solidFill>
                    <a:srgbClr val="0C2D40"/>
                  </a:solidFill>
                  <a:latin typeface="Times New Roman"/>
                  <a:cs typeface="Times New Roman"/>
                </a:rPr>
                <a:t> </a:t>
              </a:r>
              <a:r>
                <a:rPr lang="en-US" sz="1600" b="1" dirty="0">
                  <a:solidFill>
                    <a:srgbClr val="0C2D40"/>
                  </a:solidFill>
                  <a:latin typeface="Times New Roman"/>
                  <a:cs typeface="Times New Roman"/>
                </a:rPr>
                <a:t>GON</a:t>
              </a:r>
              <a:endParaRPr lang="en-US" sz="1600" dirty="0">
                <a:latin typeface="Times New Roman"/>
                <a:cs typeface="Times New Roman"/>
              </a:endParaRPr>
            </a:p>
          </p:txBody>
        </p:sp>
        <p:sp>
          <p:nvSpPr>
            <p:cNvPr id="56" name="Rectangle 55"/>
            <p:cNvSpPr/>
            <p:nvPr/>
          </p:nvSpPr>
          <p:spPr>
            <a:xfrm>
              <a:off x="6683850" y="1357525"/>
              <a:ext cx="2706287" cy="802784"/>
            </a:xfrm>
            <a:prstGeom prst="rect">
              <a:avLst/>
            </a:prstGeom>
          </p:spPr>
          <p:txBody>
            <a:bodyPr wrap="square">
              <a:spAutoFit/>
            </a:bodyPr>
            <a:lstStyle/>
            <a:p>
              <a:pPr marL="12700" marR="22349">
                <a:lnSpc>
                  <a:spcPts val="1714"/>
                </a:lnSpc>
                <a:spcBef>
                  <a:spcPts val="85"/>
                </a:spcBef>
              </a:pPr>
              <a:r>
                <a:rPr lang="en-US" sz="1600" dirty="0">
                  <a:solidFill>
                    <a:srgbClr val="0C2D40"/>
                  </a:solidFill>
                  <a:latin typeface="Times New Roman"/>
                  <a:cs typeface="Times New Roman"/>
                </a:rPr>
                <a:t>Cont</a:t>
              </a:r>
              <a:r>
                <a:rPr lang="en-US" sz="1600" spc="5" dirty="0">
                  <a:solidFill>
                    <a:srgbClr val="0C2D40"/>
                  </a:solidFill>
                  <a:latin typeface="Times New Roman"/>
                  <a:cs typeface="Times New Roman"/>
                </a:rPr>
                <a:t>i</a:t>
              </a:r>
              <a:r>
                <a:rPr lang="en-US" sz="1600" dirty="0">
                  <a:solidFill>
                    <a:srgbClr val="0C2D40"/>
                  </a:solidFill>
                  <a:latin typeface="Times New Roman"/>
                  <a:cs typeface="Times New Roman"/>
                </a:rPr>
                <a:t>n</a:t>
              </a:r>
              <a:r>
                <a:rPr lang="en-US" sz="1600" spc="5" dirty="0">
                  <a:solidFill>
                    <a:srgbClr val="0C2D40"/>
                  </a:solidFill>
                  <a:latin typeface="Times New Roman"/>
                  <a:cs typeface="Times New Roman"/>
                </a:rPr>
                <a:t>u</a:t>
              </a:r>
              <a:r>
                <a:rPr lang="en-US" sz="1600" dirty="0">
                  <a:solidFill>
                    <a:srgbClr val="0C2D40"/>
                  </a:solidFill>
                  <a:latin typeface="Times New Roman"/>
                  <a:cs typeface="Times New Roman"/>
                </a:rPr>
                <a:t>e</a:t>
              </a:r>
              <a:r>
                <a:rPr lang="en-US" sz="1600" spc="-8" dirty="0">
                  <a:solidFill>
                    <a:srgbClr val="0C2D40"/>
                  </a:solidFill>
                  <a:latin typeface="Times New Roman"/>
                  <a:cs typeface="Times New Roman"/>
                </a:rPr>
                <a:t> </a:t>
              </a:r>
              <a:r>
                <a:rPr lang="en-US" sz="1600" spc="-4" dirty="0">
                  <a:solidFill>
                    <a:srgbClr val="0C2D40"/>
                  </a:solidFill>
                  <a:latin typeface="Times New Roman"/>
                  <a:cs typeface="Times New Roman"/>
                </a:rPr>
                <a:t>m</a:t>
              </a:r>
              <a:r>
                <a:rPr lang="en-US" sz="1600" dirty="0">
                  <a:solidFill>
                    <a:srgbClr val="0C2D40"/>
                  </a:solidFill>
                  <a:latin typeface="Times New Roman"/>
                  <a:cs typeface="Times New Roman"/>
                </a:rPr>
                <a:t>a</a:t>
              </a:r>
              <a:r>
                <a:rPr lang="en-US" sz="1600" spc="-4" dirty="0">
                  <a:solidFill>
                    <a:srgbClr val="0C2D40"/>
                  </a:solidFill>
                  <a:latin typeface="Times New Roman"/>
                  <a:cs typeface="Times New Roman"/>
                </a:rPr>
                <a:t>k</a:t>
              </a:r>
              <a:r>
                <a:rPr lang="en-US" sz="1600" spc="4" dirty="0">
                  <a:solidFill>
                    <a:srgbClr val="0C2D40"/>
                  </a:solidFill>
                  <a:latin typeface="Times New Roman"/>
                  <a:cs typeface="Times New Roman"/>
                </a:rPr>
                <a:t>i</a:t>
              </a:r>
              <a:r>
                <a:rPr lang="en-US" sz="1600" dirty="0">
                  <a:solidFill>
                    <a:srgbClr val="0C2D40"/>
                  </a:solidFill>
                  <a:latin typeface="Times New Roman"/>
                  <a:cs typeface="Times New Roman"/>
                </a:rPr>
                <a:t>ng</a:t>
              </a:r>
              <a:endParaRPr lang="en-US" sz="1600" dirty="0">
                <a:latin typeface="Times New Roman"/>
                <a:cs typeface="Times New Roman"/>
              </a:endParaRPr>
            </a:p>
            <a:p>
              <a:pPr marL="12700">
                <a:lnSpc>
                  <a:spcPct val="100041"/>
                </a:lnSpc>
              </a:pPr>
              <a:r>
                <a:rPr lang="en-US" sz="1600" spc="5" dirty="0">
                  <a:solidFill>
                    <a:srgbClr val="0C2D40"/>
                  </a:solidFill>
                  <a:latin typeface="Times New Roman"/>
                  <a:cs typeface="Times New Roman"/>
                </a:rPr>
                <a:t>p</a:t>
              </a:r>
              <a:r>
                <a:rPr lang="en-US" sz="1600" dirty="0">
                  <a:solidFill>
                    <a:srgbClr val="0C2D40"/>
                  </a:solidFill>
                  <a:latin typeface="Times New Roman"/>
                  <a:cs typeface="Times New Roman"/>
                </a:rPr>
                <a:t>aym</a:t>
              </a:r>
              <a:r>
                <a:rPr lang="en-US" sz="1600" spc="-5" dirty="0">
                  <a:solidFill>
                    <a:srgbClr val="0C2D40"/>
                  </a:solidFill>
                  <a:latin typeface="Times New Roman"/>
                  <a:cs typeface="Times New Roman"/>
                </a:rPr>
                <a:t>e</a:t>
              </a:r>
              <a:r>
                <a:rPr lang="en-US" sz="1600" spc="5" dirty="0">
                  <a:solidFill>
                    <a:srgbClr val="0C2D40"/>
                  </a:solidFill>
                  <a:latin typeface="Times New Roman"/>
                  <a:cs typeface="Times New Roman"/>
                </a:rPr>
                <a:t>n</a:t>
              </a:r>
              <a:r>
                <a:rPr lang="en-US" sz="1600" dirty="0">
                  <a:solidFill>
                    <a:srgbClr val="0C2D40"/>
                  </a:solidFill>
                  <a:latin typeface="Times New Roman"/>
                  <a:cs typeface="Times New Roman"/>
                </a:rPr>
                <a:t>t</a:t>
              </a:r>
              <a:r>
                <a:rPr lang="en-US" sz="1600" spc="1" dirty="0">
                  <a:solidFill>
                    <a:srgbClr val="0C2D40"/>
                  </a:solidFill>
                  <a:latin typeface="Times New Roman"/>
                  <a:cs typeface="Times New Roman"/>
                </a:rPr>
                <a:t> </a:t>
              </a:r>
              <a:r>
                <a:rPr lang="en-US" sz="1600" spc="4" dirty="0">
                  <a:solidFill>
                    <a:srgbClr val="0C2D40"/>
                  </a:solidFill>
                  <a:latin typeface="Times New Roman"/>
                  <a:cs typeface="Times New Roman"/>
                </a:rPr>
                <a:t>o</a:t>
              </a:r>
              <a:r>
                <a:rPr lang="en-US" sz="1600" dirty="0">
                  <a:solidFill>
                    <a:srgbClr val="0C2D40"/>
                  </a:solidFill>
                  <a:latin typeface="Times New Roman"/>
                  <a:cs typeface="Times New Roman"/>
                </a:rPr>
                <a:t>n</a:t>
              </a:r>
              <a:r>
                <a:rPr lang="en-US" sz="1600" spc="217" dirty="0">
                  <a:solidFill>
                    <a:srgbClr val="0C2D40"/>
                  </a:solidFill>
                  <a:latin typeface="Times New Roman"/>
                  <a:cs typeface="Times New Roman"/>
                </a:rPr>
                <a:t> </a:t>
              </a:r>
              <a:r>
                <a:rPr lang="en-US" sz="1600" dirty="0">
                  <a:solidFill>
                    <a:srgbClr val="0C2D40"/>
                  </a:solidFill>
                  <a:latin typeface="Times New Roman"/>
                  <a:cs typeface="Times New Roman"/>
                </a:rPr>
                <a:t>t</a:t>
              </a:r>
              <a:r>
                <a:rPr lang="en-US" sz="1600" spc="4" dirty="0">
                  <a:solidFill>
                    <a:srgbClr val="0C2D40"/>
                  </a:solidFill>
                  <a:latin typeface="Times New Roman"/>
                  <a:cs typeface="Times New Roman"/>
                </a:rPr>
                <a:t>h</a:t>
              </a:r>
              <a:r>
                <a:rPr lang="en-US" sz="1600" dirty="0">
                  <a:solidFill>
                    <a:srgbClr val="0C2D40"/>
                  </a:solidFill>
                  <a:latin typeface="Times New Roman"/>
                  <a:cs typeface="Times New Roman"/>
                </a:rPr>
                <a:t>e va</a:t>
              </a:r>
              <a:r>
                <a:rPr lang="en-US" sz="1600" spc="4" dirty="0">
                  <a:solidFill>
                    <a:srgbClr val="0C2D40"/>
                  </a:solidFill>
                  <a:latin typeface="Times New Roman"/>
                  <a:cs typeface="Times New Roman"/>
                </a:rPr>
                <a:t>lu</a:t>
              </a:r>
              <a:r>
                <a:rPr lang="en-US" sz="1600" dirty="0">
                  <a:solidFill>
                    <a:srgbClr val="0C2D40"/>
                  </a:solidFill>
                  <a:latin typeface="Times New Roman"/>
                  <a:cs typeface="Times New Roman"/>
                </a:rPr>
                <a:t>e</a:t>
              </a:r>
              <a:r>
                <a:rPr lang="en-US" sz="1600" spc="345" dirty="0">
                  <a:solidFill>
                    <a:srgbClr val="0C2D40"/>
                  </a:solidFill>
                  <a:latin typeface="Times New Roman"/>
                  <a:cs typeface="Times New Roman"/>
                </a:rPr>
                <a:t> </a:t>
              </a:r>
              <a:r>
                <a:rPr lang="en-US" sz="1600" spc="4" dirty="0">
                  <a:solidFill>
                    <a:srgbClr val="0C2D40"/>
                  </a:solidFill>
                  <a:latin typeface="Times New Roman"/>
                  <a:cs typeface="Times New Roman"/>
                </a:rPr>
                <a:t>o</a:t>
              </a:r>
              <a:r>
                <a:rPr lang="en-US" sz="1600" dirty="0">
                  <a:solidFill>
                    <a:srgbClr val="0C2D40"/>
                  </a:solidFill>
                  <a:latin typeface="Times New Roman"/>
                  <a:cs typeface="Times New Roman"/>
                </a:rPr>
                <a:t>f</a:t>
              </a:r>
              <a:r>
                <a:rPr lang="en-US" sz="1600" spc="119" dirty="0">
                  <a:solidFill>
                    <a:srgbClr val="0C2D40"/>
                  </a:solidFill>
                  <a:latin typeface="Times New Roman"/>
                  <a:cs typeface="Times New Roman"/>
                </a:rPr>
                <a:t> </a:t>
              </a:r>
              <a:r>
                <a:rPr lang="en-US" sz="1600" dirty="0">
                  <a:solidFill>
                    <a:srgbClr val="0C2D40"/>
                  </a:solidFill>
                  <a:latin typeface="Times New Roman"/>
                  <a:cs typeface="Times New Roman"/>
                </a:rPr>
                <a:t>c</a:t>
              </a:r>
              <a:r>
                <a:rPr lang="en-US" sz="1600" spc="11" dirty="0">
                  <a:solidFill>
                    <a:srgbClr val="0C2D40"/>
                  </a:solidFill>
                  <a:latin typeface="Times New Roman"/>
                  <a:cs typeface="Times New Roman"/>
                </a:rPr>
                <a:t>o</a:t>
              </a:r>
              <a:r>
                <a:rPr lang="en-US" sz="1600" spc="5" dirty="0">
                  <a:solidFill>
                    <a:srgbClr val="0C2D40"/>
                  </a:solidFill>
                  <a:latin typeface="Times New Roman"/>
                  <a:cs typeface="Times New Roman"/>
                </a:rPr>
                <a:t>n</a:t>
              </a:r>
              <a:r>
                <a:rPr lang="en-US" sz="1600" dirty="0">
                  <a:solidFill>
                    <a:srgbClr val="0C2D40"/>
                  </a:solidFill>
                  <a:latin typeface="Times New Roman"/>
                  <a:cs typeface="Times New Roman"/>
                </a:rPr>
                <a:t>tra</a:t>
              </a:r>
              <a:r>
                <a:rPr lang="en-US" sz="1600" spc="5" dirty="0">
                  <a:solidFill>
                    <a:srgbClr val="0C2D40"/>
                  </a:solidFill>
                  <a:latin typeface="Times New Roman"/>
                  <a:cs typeface="Times New Roman"/>
                </a:rPr>
                <a:t>c</a:t>
              </a:r>
              <a:r>
                <a:rPr lang="en-US" sz="1600" dirty="0">
                  <a:solidFill>
                    <a:srgbClr val="0C2D40"/>
                  </a:solidFill>
                  <a:latin typeface="Times New Roman"/>
                  <a:cs typeface="Times New Roman"/>
                </a:rPr>
                <a:t>t</a:t>
              </a:r>
              <a:r>
                <a:rPr lang="en-US" sz="1600" spc="33" dirty="0">
                  <a:solidFill>
                    <a:srgbClr val="0C2D40"/>
                  </a:solidFill>
                  <a:latin typeface="Times New Roman"/>
                  <a:cs typeface="Times New Roman"/>
                </a:rPr>
                <a:t> </a:t>
              </a:r>
              <a:r>
                <a:rPr lang="en-US" sz="1600" b="1" dirty="0">
                  <a:solidFill>
                    <a:srgbClr val="0C2D40"/>
                  </a:solidFill>
                  <a:latin typeface="Times New Roman"/>
                  <a:cs typeface="Times New Roman"/>
                </a:rPr>
                <a:t>2 YE</a:t>
              </a:r>
              <a:r>
                <a:rPr lang="en-US" sz="1600" b="1" spc="-9" dirty="0">
                  <a:solidFill>
                    <a:srgbClr val="0C2D40"/>
                  </a:solidFill>
                  <a:latin typeface="Times New Roman"/>
                  <a:cs typeface="Times New Roman"/>
                </a:rPr>
                <a:t>A</a:t>
              </a:r>
              <a:r>
                <a:rPr lang="en-US" sz="1600" b="1" spc="4" dirty="0">
                  <a:solidFill>
                    <a:srgbClr val="0C2D40"/>
                  </a:solidFill>
                  <a:latin typeface="Times New Roman"/>
                  <a:cs typeface="Times New Roman"/>
                </a:rPr>
                <a:t>R</a:t>
              </a:r>
              <a:r>
                <a:rPr lang="en-US" sz="1600" b="1" dirty="0">
                  <a:solidFill>
                    <a:srgbClr val="0C2D40"/>
                  </a:solidFill>
                  <a:latin typeface="Times New Roman"/>
                  <a:cs typeface="Times New Roman"/>
                </a:rPr>
                <a:t>S</a:t>
              </a:r>
              <a:r>
                <a:rPr lang="en-US" sz="1600" b="1" spc="9" dirty="0">
                  <a:solidFill>
                    <a:srgbClr val="0C2D40"/>
                  </a:solidFill>
                  <a:latin typeface="Times New Roman"/>
                  <a:cs typeface="Times New Roman"/>
                </a:rPr>
                <a:t> </a:t>
              </a:r>
              <a:r>
                <a:rPr lang="en-US" sz="1600" b="1" spc="4" dirty="0">
                  <a:solidFill>
                    <a:srgbClr val="0C2D40"/>
                  </a:solidFill>
                  <a:latin typeface="Times New Roman"/>
                  <a:cs typeface="Times New Roman"/>
                </a:rPr>
                <a:t>L</a:t>
              </a:r>
              <a:r>
                <a:rPr lang="en-US" sz="1600" b="1" spc="-4" dirty="0">
                  <a:solidFill>
                    <a:srgbClr val="0C2D40"/>
                  </a:solidFill>
                  <a:latin typeface="Times New Roman"/>
                  <a:cs typeface="Times New Roman"/>
                </a:rPr>
                <a:t>AT</a:t>
              </a:r>
              <a:r>
                <a:rPr lang="en-US" sz="1600" b="1" dirty="0">
                  <a:solidFill>
                    <a:srgbClr val="0C2D40"/>
                  </a:solidFill>
                  <a:latin typeface="Times New Roman"/>
                  <a:cs typeface="Times New Roman"/>
                </a:rPr>
                <a:t>ER.</a:t>
              </a:r>
              <a:endParaRPr lang="en-US" sz="1600" dirty="0">
                <a:latin typeface="Times New Roman"/>
                <a:cs typeface="Times New Roman"/>
              </a:endParaRPr>
            </a:p>
          </p:txBody>
        </p:sp>
        <p:sp>
          <p:nvSpPr>
            <p:cNvPr id="57" name="Rectangle 56"/>
            <p:cNvSpPr/>
            <p:nvPr/>
          </p:nvSpPr>
          <p:spPr>
            <a:xfrm>
              <a:off x="116182" y="5311314"/>
              <a:ext cx="3023484" cy="1169551"/>
            </a:xfrm>
            <a:prstGeom prst="rect">
              <a:avLst/>
            </a:prstGeom>
          </p:spPr>
          <p:txBody>
            <a:bodyPr wrap="square">
              <a:spAutoFit/>
            </a:bodyPr>
            <a:lstStyle/>
            <a:p>
              <a:pPr marR="13091" algn="r">
                <a:lnSpc>
                  <a:spcPts val="1520"/>
                </a:lnSpc>
                <a:spcBef>
                  <a:spcPts val="76"/>
                </a:spcBef>
              </a:pPr>
              <a:r>
                <a:rPr lang="en-US" sz="1400" dirty="0">
                  <a:solidFill>
                    <a:srgbClr val="0C2D40"/>
                  </a:solidFill>
                  <a:latin typeface="Times New Roman"/>
                  <a:cs typeface="Times New Roman"/>
                </a:rPr>
                <a:t>Ur</a:t>
              </a:r>
              <a:r>
                <a:rPr lang="en-US" sz="1400" spc="-9" dirty="0">
                  <a:solidFill>
                    <a:srgbClr val="0C2D40"/>
                  </a:solidFill>
                  <a:latin typeface="Times New Roman"/>
                  <a:cs typeface="Times New Roman"/>
                </a:rPr>
                <a:t>b</a:t>
              </a:r>
              <a:r>
                <a:rPr lang="en-US" sz="1400" dirty="0">
                  <a:solidFill>
                    <a:srgbClr val="0C2D40"/>
                  </a:solidFill>
                  <a:latin typeface="Times New Roman"/>
                  <a:cs typeface="Times New Roman"/>
                </a:rPr>
                <a:t>an</a:t>
              </a:r>
              <a:r>
                <a:rPr lang="en-US" sz="1400" spc="291" dirty="0">
                  <a:solidFill>
                    <a:srgbClr val="0C2D40"/>
                  </a:solidFill>
                  <a:latin typeface="Times New Roman"/>
                  <a:cs typeface="Times New Roman"/>
                </a:rPr>
                <a:t> </a:t>
              </a:r>
              <a:r>
                <a:rPr lang="en-US" sz="1400" spc="-4" dirty="0">
                  <a:solidFill>
                    <a:srgbClr val="0C2D40"/>
                  </a:solidFill>
                  <a:latin typeface="Times New Roman"/>
                  <a:cs typeface="Times New Roman"/>
                </a:rPr>
                <a:t>pl</a:t>
              </a:r>
              <a:r>
                <a:rPr lang="en-US" sz="1400" dirty="0">
                  <a:solidFill>
                    <a:srgbClr val="0C2D40"/>
                  </a:solidFill>
                  <a:latin typeface="Times New Roman"/>
                  <a:cs typeface="Times New Roman"/>
                </a:rPr>
                <a:t>a</a:t>
              </a:r>
              <a:r>
                <a:rPr lang="en-US" sz="1400" spc="-9" dirty="0">
                  <a:solidFill>
                    <a:srgbClr val="0C2D40"/>
                  </a:solidFill>
                  <a:latin typeface="Times New Roman"/>
                  <a:cs typeface="Times New Roman"/>
                </a:rPr>
                <a:t>n</a:t>
              </a:r>
              <a:r>
                <a:rPr lang="en-US" sz="1400" spc="-4" dirty="0">
                  <a:solidFill>
                    <a:srgbClr val="0C2D40"/>
                  </a:solidFill>
                  <a:latin typeface="Times New Roman"/>
                  <a:cs typeface="Times New Roman"/>
                </a:rPr>
                <a:t>nin</a:t>
              </a:r>
              <a:r>
                <a:rPr lang="en-US" sz="1400" dirty="0">
                  <a:solidFill>
                    <a:srgbClr val="0C2D40"/>
                  </a:solidFill>
                  <a:latin typeface="Times New Roman"/>
                  <a:cs typeface="Times New Roman"/>
                </a:rPr>
                <a:t>g</a:t>
              </a:r>
              <a:r>
                <a:rPr lang="en-US" sz="1400" spc="39" dirty="0">
                  <a:solidFill>
                    <a:srgbClr val="0C2D40"/>
                  </a:solidFill>
                  <a:latin typeface="Times New Roman"/>
                  <a:cs typeface="Times New Roman"/>
                </a:rPr>
                <a:t> </a:t>
              </a:r>
              <a:r>
                <a:rPr lang="en-US" sz="1400" spc="-4" dirty="0">
                  <a:solidFill>
                    <a:srgbClr val="0C2D40"/>
                  </a:solidFill>
                  <a:latin typeface="Times New Roman"/>
                  <a:cs typeface="Times New Roman"/>
                </a:rPr>
                <a:t>i</a:t>
              </a:r>
              <a:r>
                <a:rPr lang="en-US" sz="1400" dirty="0">
                  <a:solidFill>
                    <a:srgbClr val="0C2D40"/>
                  </a:solidFill>
                  <a:latin typeface="Times New Roman"/>
                  <a:cs typeface="Times New Roman"/>
                </a:rPr>
                <a:t>s</a:t>
              </a:r>
              <a:r>
                <a:rPr lang="en-US" sz="1400" spc="4" dirty="0">
                  <a:solidFill>
                    <a:srgbClr val="0C2D40"/>
                  </a:solidFill>
                  <a:latin typeface="Times New Roman"/>
                  <a:cs typeface="Times New Roman"/>
                </a:rPr>
                <a:t> </a:t>
              </a:r>
              <a:r>
                <a:rPr lang="en-US" sz="1400" dirty="0">
                  <a:solidFill>
                    <a:srgbClr val="0C2D40"/>
                  </a:solidFill>
                  <a:latin typeface="Times New Roman"/>
                  <a:cs typeface="Times New Roman"/>
                </a:rPr>
                <a:t>sy</a:t>
              </a:r>
              <a:r>
                <a:rPr lang="en-US" sz="1400" spc="-4" dirty="0">
                  <a:solidFill>
                    <a:srgbClr val="0C2D40"/>
                  </a:solidFill>
                  <a:latin typeface="Times New Roman"/>
                  <a:cs typeface="Times New Roman"/>
                </a:rPr>
                <a:t>n</a:t>
              </a:r>
              <a:r>
                <a:rPr lang="en-US" sz="1400" dirty="0">
                  <a:solidFill>
                    <a:srgbClr val="0C2D40"/>
                  </a:solidFill>
                  <a:latin typeface="Times New Roman"/>
                  <a:cs typeface="Times New Roman"/>
                </a:rPr>
                <a:t>c</a:t>
              </a:r>
              <a:r>
                <a:rPr lang="en-US" sz="1400" spc="-4" dirty="0">
                  <a:solidFill>
                    <a:srgbClr val="0C2D40"/>
                  </a:solidFill>
                  <a:latin typeface="Times New Roman"/>
                  <a:cs typeface="Times New Roman"/>
                </a:rPr>
                <a:t>h</a:t>
              </a:r>
              <a:r>
                <a:rPr lang="en-US" sz="1400" dirty="0">
                  <a:solidFill>
                    <a:srgbClr val="0C2D40"/>
                  </a:solidFill>
                  <a:latin typeface="Times New Roman"/>
                  <a:cs typeface="Times New Roman"/>
                </a:rPr>
                <a:t>r</a:t>
              </a:r>
              <a:r>
                <a:rPr lang="en-US" sz="1400" spc="-4" dirty="0">
                  <a:solidFill>
                    <a:srgbClr val="0C2D40"/>
                  </a:solidFill>
                  <a:latin typeface="Times New Roman"/>
                  <a:cs typeface="Times New Roman"/>
                </a:rPr>
                <a:t>oni</a:t>
              </a:r>
              <a:r>
                <a:rPr lang="en-US" sz="1400" dirty="0">
                  <a:solidFill>
                    <a:srgbClr val="0C2D40"/>
                  </a:solidFill>
                  <a:latin typeface="Times New Roman"/>
                  <a:cs typeface="Times New Roman"/>
                </a:rPr>
                <a:t>zed,</a:t>
              </a:r>
              <a:endParaRPr lang="en-US" sz="1400" dirty="0">
                <a:latin typeface="Times New Roman"/>
                <a:cs typeface="Times New Roman"/>
              </a:endParaRPr>
            </a:p>
            <a:p>
              <a:pPr marR="12699" indent="359663" algn="r">
                <a:lnSpc>
                  <a:spcPct val="100041"/>
                </a:lnSpc>
              </a:pPr>
              <a:r>
                <a:rPr lang="en-US" sz="1400" dirty="0">
                  <a:solidFill>
                    <a:srgbClr val="0C2D40"/>
                  </a:solidFill>
                  <a:latin typeface="Times New Roman"/>
                  <a:cs typeface="Times New Roman"/>
                </a:rPr>
                <a:t>c</a:t>
              </a:r>
              <a:r>
                <a:rPr lang="en-US" sz="1400" spc="-4" dirty="0">
                  <a:solidFill>
                    <a:srgbClr val="0C2D40"/>
                  </a:solidFill>
                  <a:latin typeface="Times New Roman"/>
                  <a:cs typeface="Times New Roman"/>
                </a:rPr>
                <a:t>i</a:t>
              </a:r>
              <a:r>
                <a:rPr lang="en-US" sz="1400" dirty="0">
                  <a:solidFill>
                    <a:srgbClr val="0C2D40"/>
                  </a:solidFill>
                  <a:latin typeface="Times New Roman"/>
                  <a:cs typeface="Times New Roman"/>
                </a:rPr>
                <a:t>vi</a:t>
              </a:r>
              <a:r>
                <a:rPr lang="en-US" sz="1400" spc="-9" dirty="0">
                  <a:solidFill>
                    <a:srgbClr val="0C2D40"/>
                  </a:solidFill>
                  <a:latin typeface="Times New Roman"/>
                  <a:cs typeface="Times New Roman"/>
                </a:rPr>
                <a:t>l</a:t>
              </a:r>
              <a:r>
                <a:rPr lang="en-US" sz="1400" spc="-4" dirty="0">
                  <a:solidFill>
                    <a:srgbClr val="0C2D40"/>
                  </a:solidFill>
                  <a:latin typeface="Times New Roman"/>
                  <a:cs typeface="Times New Roman"/>
                </a:rPr>
                <a:t>i</a:t>
              </a:r>
              <a:r>
                <a:rPr lang="en-US" sz="1400" dirty="0">
                  <a:solidFill>
                    <a:srgbClr val="0C2D40"/>
                  </a:solidFill>
                  <a:latin typeface="Times New Roman"/>
                  <a:cs typeface="Times New Roman"/>
                </a:rPr>
                <a:t>zed,</a:t>
              </a:r>
              <a:r>
                <a:rPr lang="en-US" sz="1400" spc="191" dirty="0">
                  <a:solidFill>
                    <a:srgbClr val="0C2D40"/>
                  </a:solidFill>
                  <a:latin typeface="Times New Roman"/>
                  <a:cs typeface="Times New Roman"/>
                </a:rPr>
                <a:t> </a:t>
              </a:r>
              <a:r>
                <a:rPr lang="en-US" sz="1400" dirty="0">
                  <a:solidFill>
                    <a:srgbClr val="0C2D40"/>
                  </a:solidFill>
                  <a:latin typeface="Times New Roman"/>
                  <a:cs typeface="Times New Roman"/>
                </a:rPr>
                <a:t>m</a:t>
              </a:r>
              <a:r>
                <a:rPr lang="en-US" sz="1400" spc="-9" dirty="0">
                  <a:solidFill>
                    <a:srgbClr val="0C2D40"/>
                  </a:solidFill>
                  <a:latin typeface="Times New Roman"/>
                  <a:cs typeface="Times New Roman"/>
                </a:rPr>
                <a:t>o</a:t>
              </a:r>
              <a:r>
                <a:rPr lang="en-US" sz="1400" spc="-4" dirty="0">
                  <a:solidFill>
                    <a:srgbClr val="0C2D40"/>
                  </a:solidFill>
                  <a:latin typeface="Times New Roman"/>
                  <a:cs typeface="Times New Roman"/>
                </a:rPr>
                <a:t>d</a:t>
              </a:r>
              <a:r>
                <a:rPr lang="en-US" sz="1400" dirty="0">
                  <a:solidFill>
                    <a:srgbClr val="0C2D40"/>
                  </a:solidFill>
                  <a:latin typeface="Times New Roman"/>
                  <a:cs typeface="Times New Roman"/>
                </a:rPr>
                <a:t>er</a:t>
              </a:r>
              <a:r>
                <a:rPr lang="en-US" sz="1400" spc="-4" dirty="0">
                  <a:solidFill>
                    <a:srgbClr val="0C2D40"/>
                  </a:solidFill>
                  <a:latin typeface="Times New Roman"/>
                  <a:cs typeface="Times New Roman"/>
                </a:rPr>
                <a:t>n</a:t>
              </a:r>
              <a:r>
                <a:rPr lang="en-US" sz="1400" dirty="0">
                  <a:solidFill>
                    <a:srgbClr val="0C2D40"/>
                  </a:solidFill>
                  <a:latin typeface="Times New Roman"/>
                  <a:cs typeface="Times New Roman"/>
                </a:rPr>
                <a:t>,</a:t>
              </a:r>
              <a:r>
                <a:rPr lang="en-US" sz="1400" spc="9" dirty="0">
                  <a:solidFill>
                    <a:srgbClr val="0C2D40"/>
                  </a:solidFill>
                  <a:latin typeface="Times New Roman"/>
                  <a:cs typeface="Times New Roman"/>
                </a:rPr>
                <a:t> </a:t>
              </a:r>
              <a:r>
                <a:rPr lang="en-US" sz="1400" dirty="0">
                  <a:solidFill>
                    <a:srgbClr val="0C2D40"/>
                  </a:solidFill>
                  <a:latin typeface="Times New Roman"/>
                  <a:cs typeface="Times New Roman"/>
                </a:rPr>
                <a:t>es</a:t>
              </a:r>
              <a:r>
                <a:rPr lang="en-US" sz="1400" spc="-4" dirty="0">
                  <a:solidFill>
                    <a:srgbClr val="0C2D40"/>
                  </a:solidFill>
                  <a:latin typeface="Times New Roman"/>
                  <a:cs typeface="Times New Roman"/>
                </a:rPr>
                <a:t>p</a:t>
              </a:r>
              <a:r>
                <a:rPr lang="en-US" sz="1400" dirty="0">
                  <a:solidFill>
                    <a:srgbClr val="0C2D40"/>
                  </a:solidFill>
                  <a:latin typeface="Times New Roman"/>
                  <a:cs typeface="Times New Roman"/>
                </a:rPr>
                <a:t>ec</a:t>
              </a:r>
              <a:r>
                <a:rPr lang="en-US" sz="1400" spc="-4" dirty="0">
                  <a:solidFill>
                    <a:srgbClr val="0C2D40"/>
                  </a:solidFill>
                  <a:latin typeface="Times New Roman"/>
                  <a:cs typeface="Times New Roman"/>
                </a:rPr>
                <a:t>i</a:t>
              </a:r>
              <a:r>
                <a:rPr lang="en-US" sz="1400" dirty="0">
                  <a:solidFill>
                    <a:srgbClr val="0C2D40"/>
                  </a:solidFill>
                  <a:latin typeface="Times New Roman"/>
                  <a:cs typeface="Times New Roman"/>
                </a:rPr>
                <a:t>a</a:t>
              </a:r>
              <a:r>
                <a:rPr lang="en-US" sz="1400" spc="-9" dirty="0">
                  <a:solidFill>
                    <a:srgbClr val="0C2D40"/>
                  </a:solidFill>
                  <a:latin typeface="Times New Roman"/>
                  <a:cs typeface="Times New Roman"/>
                </a:rPr>
                <a:t>l</a:t>
              </a:r>
              <a:r>
                <a:rPr lang="en-US" sz="1400" spc="-4" dirty="0">
                  <a:solidFill>
                    <a:srgbClr val="0C2D40"/>
                  </a:solidFill>
                  <a:latin typeface="Times New Roman"/>
                  <a:cs typeface="Times New Roman"/>
                </a:rPr>
                <a:t>l</a:t>
              </a:r>
              <a:r>
                <a:rPr lang="en-US" sz="1400" dirty="0">
                  <a:solidFill>
                    <a:srgbClr val="0C2D40"/>
                  </a:solidFill>
                  <a:latin typeface="Times New Roman"/>
                  <a:cs typeface="Times New Roman"/>
                </a:rPr>
                <a:t>y </a:t>
              </a:r>
              <a:r>
                <a:rPr lang="en-US" sz="1400" spc="-4" dirty="0">
                  <a:solidFill>
                    <a:srgbClr val="0C2D40"/>
                  </a:solidFill>
                  <a:latin typeface="Times New Roman"/>
                  <a:cs typeface="Times New Roman"/>
                </a:rPr>
                <a:t>o</a:t>
              </a:r>
              <a:r>
                <a:rPr lang="en-US" sz="1400" spc="4" dirty="0">
                  <a:solidFill>
                    <a:srgbClr val="0C2D40"/>
                  </a:solidFill>
                  <a:latin typeface="Times New Roman"/>
                  <a:cs typeface="Times New Roman"/>
                </a:rPr>
                <a:t>w</a:t>
              </a:r>
              <a:r>
                <a:rPr lang="en-US" sz="1400" spc="-4" dirty="0">
                  <a:solidFill>
                    <a:srgbClr val="0C2D40"/>
                  </a:solidFill>
                  <a:latin typeface="Times New Roman"/>
                  <a:cs typeface="Times New Roman"/>
                </a:rPr>
                <a:t>nin</a:t>
              </a:r>
              <a:r>
                <a:rPr lang="en-US" sz="1400" dirty="0">
                  <a:solidFill>
                    <a:srgbClr val="0C2D40"/>
                  </a:solidFill>
                  <a:latin typeface="Times New Roman"/>
                  <a:cs typeface="Times New Roman"/>
                </a:rPr>
                <a:t>g </a:t>
              </a:r>
              <a:r>
                <a:rPr lang="en-US" sz="1400" spc="54" dirty="0">
                  <a:solidFill>
                    <a:srgbClr val="0C2D40"/>
                  </a:solidFill>
                  <a:latin typeface="Times New Roman"/>
                  <a:cs typeface="Times New Roman"/>
                </a:rPr>
                <a:t> </a:t>
              </a:r>
              <a:r>
                <a:rPr lang="en-US" sz="1400" b="1" dirty="0">
                  <a:solidFill>
                    <a:srgbClr val="0C2D40"/>
                  </a:solidFill>
                  <a:latin typeface="Times New Roman"/>
                  <a:cs typeface="Times New Roman"/>
                </a:rPr>
                <a:t>S</a:t>
              </a:r>
              <a:r>
                <a:rPr lang="en-US" sz="1400" b="1" spc="-5" dirty="0">
                  <a:solidFill>
                    <a:srgbClr val="0C2D40"/>
                  </a:solidFill>
                  <a:latin typeface="Times New Roman"/>
                  <a:cs typeface="Times New Roman"/>
                </a:rPr>
                <a:t>OUTH</a:t>
              </a:r>
              <a:r>
                <a:rPr lang="en-US" sz="1400" b="1" dirty="0">
                  <a:solidFill>
                    <a:srgbClr val="0C2D40"/>
                  </a:solidFill>
                  <a:latin typeface="Times New Roman"/>
                  <a:cs typeface="Times New Roman"/>
                </a:rPr>
                <a:t>EA</a:t>
              </a:r>
              <a:r>
                <a:rPr lang="en-US" sz="1400" b="1" spc="-5" dirty="0">
                  <a:solidFill>
                    <a:srgbClr val="0C2D40"/>
                  </a:solidFill>
                  <a:latin typeface="Times New Roman"/>
                  <a:cs typeface="Times New Roman"/>
                </a:rPr>
                <a:t>S</a:t>
              </a:r>
              <a:r>
                <a:rPr lang="en-US" sz="1400" b="1" dirty="0">
                  <a:solidFill>
                    <a:srgbClr val="0C2D40"/>
                  </a:solidFill>
                  <a:latin typeface="Times New Roman"/>
                  <a:cs typeface="Times New Roman"/>
                </a:rPr>
                <a:t>T</a:t>
              </a:r>
              <a:r>
                <a:rPr lang="en-US" sz="1400" b="1" spc="6" dirty="0">
                  <a:solidFill>
                    <a:srgbClr val="0C2D40"/>
                  </a:solidFill>
                  <a:latin typeface="Times New Roman"/>
                  <a:cs typeface="Times New Roman"/>
                </a:rPr>
                <a:t> </a:t>
              </a:r>
              <a:r>
                <a:rPr lang="en-US" sz="1400" b="1" dirty="0">
                  <a:solidFill>
                    <a:srgbClr val="0C2D40"/>
                  </a:solidFill>
                  <a:latin typeface="Times New Roman"/>
                  <a:cs typeface="Times New Roman"/>
                </a:rPr>
                <a:t>AS</a:t>
              </a:r>
              <a:r>
                <a:rPr lang="en-US" sz="1400" b="1" spc="-4" dirty="0">
                  <a:solidFill>
                    <a:srgbClr val="0C2D40"/>
                  </a:solidFill>
                  <a:latin typeface="Times New Roman"/>
                  <a:cs typeface="Times New Roman"/>
                </a:rPr>
                <a:t>I</a:t>
              </a:r>
              <a:r>
                <a:rPr lang="en-US" sz="1400" b="1" dirty="0">
                  <a:solidFill>
                    <a:srgbClr val="0C2D40"/>
                  </a:solidFill>
                  <a:latin typeface="Times New Roman"/>
                  <a:cs typeface="Times New Roman"/>
                </a:rPr>
                <a:t>A'S </a:t>
              </a:r>
              <a:r>
                <a:rPr lang="en-US" sz="1400" b="1" spc="34" dirty="0">
                  <a:solidFill>
                    <a:srgbClr val="0C2D40"/>
                  </a:solidFill>
                  <a:latin typeface="Times New Roman"/>
                  <a:cs typeface="Times New Roman"/>
                </a:rPr>
                <a:t> </a:t>
              </a:r>
              <a:r>
                <a:rPr lang="en-US" sz="1400" b="1" spc="-4" dirty="0">
                  <a:solidFill>
                    <a:srgbClr val="0C2D40"/>
                  </a:solidFill>
                  <a:latin typeface="Times New Roman"/>
                  <a:cs typeface="Times New Roman"/>
                </a:rPr>
                <a:t>L</a:t>
              </a:r>
              <a:r>
                <a:rPr lang="en-US" sz="1400" b="1" dirty="0">
                  <a:solidFill>
                    <a:srgbClr val="0C2D40"/>
                  </a:solidFill>
                  <a:latin typeface="Times New Roman"/>
                  <a:cs typeface="Times New Roman"/>
                </a:rPr>
                <a:t>A</a:t>
              </a:r>
              <a:r>
                <a:rPr lang="en-US" sz="1400" b="1" spc="-4" dirty="0">
                  <a:solidFill>
                    <a:srgbClr val="0C2D40"/>
                  </a:solidFill>
                  <a:latin typeface="Times New Roman"/>
                  <a:cs typeface="Times New Roman"/>
                </a:rPr>
                <a:t>RG</a:t>
              </a:r>
              <a:r>
                <a:rPr lang="en-US" sz="1400" b="1" dirty="0">
                  <a:solidFill>
                    <a:srgbClr val="0C2D40"/>
                  </a:solidFill>
                  <a:latin typeface="Times New Roman"/>
                  <a:cs typeface="Times New Roman"/>
                </a:rPr>
                <a:t>EST R</a:t>
              </a:r>
              <a:r>
                <a:rPr lang="en-US" sz="1400" b="1" spc="-4" dirty="0">
                  <a:solidFill>
                    <a:srgbClr val="0C2D40"/>
                  </a:solidFill>
                  <a:latin typeface="Times New Roman"/>
                  <a:cs typeface="Times New Roman"/>
                </a:rPr>
                <a:t>I</a:t>
              </a:r>
              <a:r>
                <a:rPr lang="en-US" sz="1400" b="1" dirty="0">
                  <a:solidFill>
                    <a:srgbClr val="0C2D40"/>
                  </a:solidFill>
                  <a:latin typeface="Times New Roman"/>
                  <a:cs typeface="Times New Roman"/>
                </a:rPr>
                <a:t>VER</a:t>
              </a:r>
              <a:r>
                <a:rPr lang="en-US" sz="1400" b="1" spc="-4" dirty="0">
                  <a:solidFill>
                    <a:srgbClr val="0C2D40"/>
                  </a:solidFill>
                  <a:latin typeface="Times New Roman"/>
                  <a:cs typeface="Times New Roman"/>
                </a:rPr>
                <a:t>IN</a:t>
              </a:r>
              <a:r>
                <a:rPr lang="en-US" sz="1400" b="1" dirty="0">
                  <a:solidFill>
                    <a:srgbClr val="0C2D40"/>
                  </a:solidFill>
                  <a:latin typeface="Times New Roman"/>
                  <a:cs typeface="Times New Roman"/>
                </a:rPr>
                <a:t>E</a:t>
              </a:r>
              <a:r>
                <a:rPr lang="en-US" sz="1400" b="1" spc="276" dirty="0">
                  <a:solidFill>
                    <a:srgbClr val="0C2D40"/>
                  </a:solidFill>
                  <a:latin typeface="Times New Roman"/>
                  <a:cs typeface="Times New Roman"/>
                </a:rPr>
                <a:t> </a:t>
              </a:r>
              <a:r>
                <a:rPr lang="en-US" sz="1400" b="1" spc="-4" dirty="0">
                  <a:solidFill>
                    <a:srgbClr val="0C2D40"/>
                  </a:solidFill>
                  <a:latin typeface="Times New Roman"/>
                  <a:cs typeface="Times New Roman"/>
                </a:rPr>
                <a:t>P</a:t>
              </a:r>
              <a:r>
                <a:rPr lang="en-US" sz="1400" b="1" dirty="0">
                  <a:solidFill>
                    <a:srgbClr val="0C2D40"/>
                  </a:solidFill>
                  <a:latin typeface="Times New Roman"/>
                  <a:cs typeface="Times New Roman"/>
                </a:rPr>
                <a:t>A</a:t>
              </a:r>
              <a:r>
                <a:rPr lang="en-US" sz="1400" b="1" spc="-4" dirty="0">
                  <a:solidFill>
                    <a:srgbClr val="0C2D40"/>
                  </a:solidFill>
                  <a:latin typeface="Times New Roman"/>
                  <a:cs typeface="Times New Roman"/>
                </a:rPr>
                <a:t>R</a:t>
              </a:r>
              <a:r>
                <a:rPr lang="en-US" sz="1400" b="1" dirty="0">
                  <a:solidFill>
                    <a:srgbClr val="0C2D40"/>
                  </a:solidFill>
                  <a:latin typeface="Times New Roman"/>
                  <a:cs typeface="Times New Roman"/>
                </a:rPr>
                <a:t>K</a:t>
              </a:r>
              <a:r>
                <a:rPr lang="en-US" sz="1400" spc="267" dirty="0">
                  <a:solidFill>
                    <a:srgbClr val="0C2D40"/>
                  </a:solidFill>
                  <a:latin typeface="Times New Roman"/>
                  <a:cs typeface="Times New Roman"/>
                </a:rPr>
                <a:t> </a:t>
              </a:r>
              <a:r>
                <a:rPr lang="en-US" sz="1400" dirty="0">
                  <a:solidFill>
                    <a:srgbClr val="0C2D40"/>
                  </a:solidFill>
                  <a:latin typeface="Times New Roman"/>
                  <a:cs typeface="Times New Roman"/>
                </a:rPr>
                <a:t>(36</a:t>
              </a:r>
              <a:r>
                <a:rPr lang="en-US" sz="1400" spc="157" dirty="0">
                  <a:solidFill>
                    <a:srgbClr val="0C2D40"/>
                  </a:solidFill>
                  <a:latin typeface="Times New Roman"/>
                  <a:cs typeface="Times New Roman"/>
                </a:rPr>
                <a:t> </a:t>
              </a:r>
              <a:r>
                <a:rPr lang="en-US" sz="1400" spc="-4" dirty="0">
                  <a:solidFill>
                    <a:srgbClr val="0C2D40"/>
                  </a:solidFill>
                  <a:latin typeface="Times New Roman"/>
                  <a:cs typeface="Times New Roman"/>
                </a:rPr>
                <a:t>h</a:t>
              </a:r>
              <a:r>
                <a:rPr lang="en-US" sz="1400" dirty="0">
                  <a:solidFill>
                    <a:srgbClr val="0C2D40"/>
                  </a:solidFill>
                  <a:latin typeface="Times New Roman"/>
                  <a:cs typeface="Times New Roman"/>
                </a:rPr>
                <a:t>ec</a:t>
              </a:r>
              <a:r>
                <a:rPr lang="en-US" sz="1400" spc="-4" dirty="0">
                  <a:solidFill>
                    <a:srgbClr val="0C2D40"/>
                  </a:solidFill>
                  <a:latin typeface="Times New Roman"/>
                  <a:cs typeface="Times New Roman"/>
                </a:rPr>
                <a:t>t</a:t>
              </a:r>
              <a:r>
                <a:rPr lang="en-US" sz="1400" dirty="0">
                  <a:solidFill>
                    <a:srgbClr val="0C2D40"/>
                  </a:solidFill>
                  <a:latin typeface="Times New Roman"/>
                  <a:cs typeface="Times New Roman"/>
                </a:rPr>
                <a:t>a</a:t>
              </a:r>
              <a:r>
                <a:rPr lang="en-US" sz="1400" spc="-4" dirty="0">
                  <a:solidFill>
                    <a:srgbClr val="0C2D40"/>
                  </a:solidFill>
                  <a:latin typeface="Times New Roman"/>
                  <a:cs typeface="Times New Roman"/>
                </a:rPr>
                <a:t>r</a:t>
              </a:r>
              <a:r>
                <a:rPr lang="en-US" sz="1400" dirty="0">
                  <a:solidFill>
                    <a:srgbClr val="0C2D40"/>
                  </a:solidFill>
                  <a:latin typeface="Times New Roman"/>
                  <a:cs typeface="Times New Roman"/>
                </a:rPr>
                <a:t>e)</a:t>
              </a:r>
              <a:endParaRPr lang="en-US" sz="1400" dirty="0">
                <a:latin typeface="Times New Roman"/>
                <a:cs typeface="Times New Roman"/>
              </a:endParaRPr>
            </a:p>
          </p:txBody>
        </p:sp>
        <p:sp>
          <p:nvSpPr>
            <p:cNvPr id="58" name="Rectangle 57"/>
            <p:cNvSpPr/>
            <p:nvPr/>
          </p:nvSpPr>
          <p:spPr>
            <a:xfrm>
              <a:off x="7537595" y="3318655"/>
              <a:ext cx="2153227" cy="802784"/>
            </a:xfrm>
            <a:prstGeom prst="rect">
              <a:avLst/>
            </a:prstGeom>
          </p:spPr>
          <p:txBody>
            <a:bodyPr wrap="square">
              <a:spAutoFit/>
            </a:bodyPr>
            <a:lstStyle/>
            <a:p>
              <a:pPr marL="12700" marR="22349">
                <a:lnSpc>
                  <a:spcPts val="1714"/>
                </a:lnSpc>
                <a:spcBef>
                  <a:spcPts val="85"/>
                </a:spcBef>
              </a:pPr>
              <a:r>
                <a:rPr lang="en-US" sz="1600" b="1" dirty="0">
                  <a:solidFill>
                    <a:srgbClr val="0C2D40"/>
                  </a:solidFill>
                  <a:latin typeface="Times New Roman"/>
                  <a:cs typeface="Times New Roman"/>
                </a:rPr>
                <a:t>RING</a:t>
              </a:r>
              <a:r>
                <a:rPr lang="en-US" sz="1600" b="1" spc="73" dirty="0">
                  <a:solidFill>
                    <a:srgbClr val="0C2D40"/>
                  </a:solidFill>
                  <a:latin typeface="Times New Roman"/>
                  <a:cs typeface="Times New Roman"/>
                </a:rPr>
                <a:t> </a:t>
              </a:r>
              <a:r>
                <a:rPr lang="en-US" sz="1600" b="1" dirty="0">
                  <a:solidFill>
                    <a:srgbClr val="0C2D40"/>
                  </a:solidFill>
                  <a:latin typeface="Times New Roman"/>
                  <a:cs typeface="Times New Roman"/>
                </a:rPr>
                <a:t>ROAD</a:t>
              </a:r>
              <a:r>
                <a:rPr lang="en-US" sz="1600" b="1" spc="53" dirty="0">
                  <a:solidFill>
                    <a:srgbClr val="0C2D40"/>
                  </a:solidFill>
                  <a:latin typeface="Times New Roman"/>
                  <a:cs typeface="Times New Roman"/>
                </a:rPr>
                <a:t> </a:t>
              </a:r>
              <a:r>
                <a:rPr lang="en-US" sz="1600" b="1" dirty="0">
                  <a:solidFill>
                    <a:srgbClr val="0C2D40"/>
                  </a:solidFill>
                  <a:latin typeface="Times New Roman"/>
                  <a:cs typeface="Times New Roman"/>
                </a:rPr>
                <a:t>3</a:t>
              </a:r>
              <a:r>
                <a:rPr lang="en-US" sz="1600" b="1" spc="116" dirty="0">
                  <a:solidFill>
                    <a:srgbClr val="0C2D40"/>
                  </a:solidFill>
                  <a:latin typeface="Times New Roman"/>
                  <a:cs typeface="Times New Roman"/>
                </a:rPr>
                <a:t> </a:t>
              </a:r>
              <a:r>
                <a:rPr lang="en-US" sz="1600" spc="4" dirty="0">
                  <a:solidFill>
                    <a:srgbClr val="0C2D40"/>
                  </a:solidFill>
                  <a:latin typeface="Times New Roman"/>
                  <a:cs typeface="Times New Roman"/>
                </a:rPr>
                <a:t>go</a:t>
              </a:r>
              <a:r>
                <a:rPr lang="en-US" sz="1600" dirty="0">
                  <a:solidFill>
                    <a:srgbClr val="0C2D40"/>
                  </a:solidFill>
                  <a:latin typeface="Times New Roman"/>
                  <a:cs typeface="Times New Roman"/>
                </a:rPr>
                <a:t>es</a:t>
              </a:r>
              <a:endParaRPr lang="en-US" sz="1600" dirty="0">
                <a:latin typeface="Times New Roman"/>
                <a:cs typeface="Times New Roman"/>
              </a:endParaRPr>
            </a:p>
            <a:p>
              <a:pPr marL="12700">
                <a:lnSpc>
                  <a:spcPct val="100041"/>
                </a:lnSpc>
              </a:pPr>
              <a:r>
                <a:rPr lang="en-US" sz="1600" dirty="0">
                  <a:solidFill>
                    <a:srgbClr val="0C2D40"/>
                  </a:solidFill>
                  <a:latin typeface="Times New Roman"/>
                  <a:cs typeface="Times New Roman"/>
                </a:rPr>
                <a:t>ar</a:t>
              </a:r>
              <a:r>
                <a:rPr lang="en-US" sz="1600" spc="5" dirty="0">
                  <a:solidFill>
                    <a:srgbClr val="0C2D40"/>
                  </a:solidFill>
                  <a:latin typeface="Times New Roman"/>
                  <a:cs typeface="Times New Roman"/>
                </a:rPr>
                <a:t>oun</a:t>
              </a:r>
              <a:r>
                <a:rPr lang="en-US" sz="1600" dirty="0">
                  <a:solidFill>
                    <a:srgbClr val="0C2D40"/>
                  </a:solidFill>
                  <a:latin typeface="Times New Roman"/>
                  <a:cs typeface="Times New Roman"/>
                </a:rPr>
                <a:t>d</a:t>
              </a:r>
              <a:r>
                <a:rPr lang="en-US" sz="1600" spc="-33" dirty="0">
                  <a:solidFill>
                    <a:srgbClr val="0C2D40"/>
                  </a:solidFill>
                  <a:latin typeface="Times New Roman"/>
                  <a:cs typeface="Times New Roman"/>
                </a:rPr>
                <a:t> </a:t>
              </a:r>
              <a:r>
                <a:rPr lang="en-US" sz="1600" dirty="0">
                  <a:solidFill>
                    <a:srgbClr val="0C2D40"/>
                  </a:solidFill>
                  <a:latin typeface="Times New Roman"/>
                  <a:cs typeface="Times New Roman"/>
                </a:rPr>
                <a:t>the</a:t>
              </a:r>
              <a:r>
                <a:rPr lang="en-US" sz="1600" spc="336" dirty="0">
                  <a:solidFill>
                    <a:srgbClr val="0C2D40"/>
                  </a:solidFill>
                  <a:latin typeface="Times New Roman"/>
                  <a:cs typeface="Times New Roman"/>
                </a:rPr>
                <a:t> </a:t>
              </a:r>
              <a:r>
                <a:rPr lang="en-US" sz="1600" dirty="0">
                  <a:solidFill>
                    <a:srgbClr val="0C2D40"/>
                  </a:solidFill>
                  <a:latin typeface="Times New Roman"/>
                  <a:cs typeface="Times New Roman"/>
                </a:rPr>
                <a:t>ce</a:t>
              </a:r>
              <a:r>
                <a:rPr lang="en-US" sz="1600" spc="5" dirty="0">
                  <a:solidFill>
                    <a:srgbClr val="0C2D40"/>
                  </a:solidFill>
                  <a:latin typeface="Times New Roman"/>
                  <a:cs typeface="Times New Roman"/>
                </a:rPr>
                <a:t>n</a:t>
              </a:r>
              <a:r>
                <a:rPr lang="en-US" sz="1600" dirty="0">
                  <a:solidFill>
                    <a:srgbClr val="0C2D40"/>
                  </a:solidFill>
                  <a:latin typeface="Times New Roman"/>
                  <a:cs typeface="Times New Roman"/>
                </a:rPr>
                <a:t>ter</a:t>
              </a:r>
              <a:r>
                <a:rPr lang="en-US" sz="1600" spc="-39" dirty="0">
                  <a:solidFill>
                    <a:srgbClr val="0C2D40"/>
                  </a:solidFill>
                  <a:latin typeface="Times New Roman"/>
                  <a:cs typeface="Times New Roman"/>
                </a:rPr>
                <a:t> </a:t>
              </a:r>
              <a:r>
                <a:rPr lang="en-US" sz="1600" spc="4" dirty="0">
                  <a:solidFill>
                    <a:srgbClr val="0C2D40"/>
                  </a:solidFill>
                  <a:latin typeface="Times New Roman"/>
                  <a:cs typeface="Times New Roman"/>
                </a:rPr>
                <a:t>o</a:t>
              </a:r>
              <a:r>
                <a:rPr lang="en-US" sz="1600" dirty="0">
                  <a:solidFill>
                    <a:srgbClr val="0C2D40"/>
                  </a:solidFill>
                  <a:latin typeface="Times New Roman"/>
                  <a:cs typeface="Times New Roman"/>
                </a:rPr>
                <a:t>f t</a:t>
              </a:r>
              <a:r>
                <a:rPr lang="en-US" sz="1600" spc="4" dirty="0">
                  <a:solidFill>
                    <a:srgbClr val="0C2D40"/>
                  </a:solidFill>
                  <a:latin typeface="Times New Roman"/>
                  <a:cs typeface="Times New Roman"/>
                </a:rPr>
                <a:t>h</a:t>
              </a:r>
              <a:r>
                <a:rPr lang="en-US" sz="1600" dirty="0">
                  <a:solidFill>
                    <a:srgbClr val="0C2D40"/>
                  </a:solidFill>
                  <a:latin typeface="Times New Roman"/>
                  <a:cs typeface="Times New Roman"/>
                </a:rPr>
                <a:t>e</a:t>
              </a:r>
              <a:r>
                <a:rPr lang="en-US" sz="1600" spc="345" dirty="0">
                  <a:solidFill>
                    <a:srgbClr val="0C2D40"/>
                  </a:solidFill>
                  <a:latin typeface="Times New Roman"/>
                  <a:cs typeface="Times New Roman"/>
                </a:rPr>
                <a:t> </a:t>
              </a:r>
              <a:r>
                <a:rPr lang="en-US" sz="1600" spc="4" dirty="0">
                  <a:solidFill>
                    <a:srgbClr val="0C2D40"/>
                  </a:solidFill>
                  <a:latin typeface="Times New Roman"/>
                  <a:cs typeface="Times New Roman"/>
                </a:rPr>
                <a:t>p</a:t>
              </a:r>
              <a:r>
                <a:rPr lang="en-US" sz="1600" dirty="0">
                  <a:solidFill>
                    <a:srgbClr val="0C2D40"/>
                  </a:solidFill>
                  <a:latin typeface="Times New Roman"/>
                  <a:cs typeface="Times New Roman"/>
                </a:rPr>
                <a:t>r</a:t>
              </a:r>
              <a:r>
                <a:rPr lang="en-US" sz="1600" spc="9" dirty="0">
                  <a:solidFill>
                    <a:srgbClr val="0C2D40"/>
                  </a:solidFill>
                  <a:latin typeface="Times New Roman"/>
                  <a:cs typeface="Times New Roman"/>
                </a:rPr>
                <a:t>o</a:t>
              </a:r>
              <a:r>
                <a:rPr lang="en-US" sz="1600" spc="-4" dirty="0">
                  <a:solidFill>
                    <a:srgbClr val="0C2D40"/>
                  </a:solidFill>
                  <a:latin typeface="Times New Roman"/>
                  <a:cs typeface="Times New Roman"/>
                </a:rPr>
                <a:t>j</a:t>
              </a:r>
              <a:r>
                <a:rPr lang="en-US" sz="1600" dirty="0">
                  <a:solidFill>
                    <a:srgbClr val="0C2D40"/>
                  </a:solidFill>
                  <a:latin typeface="Times New Roman"/>
                  <a:cs typeface="Times New Roman"/>
                </a:rPr>
                <a:t>ect</a:t>
              </a:r>
              <a:endParaRPr lang="en-US" sz="1600" dirty="0">
                <a:latin typeface="Times New Roman"/>
                <a:cs typeface="Times New Roman"/>
              </a:endParaRPr>
            </a:p>
          </p:txBody>
        </p:sp>
        <p:sp>
          <p:nvSpPr>
            <p:cNvPr id="59" name="Rectangle 58"/>
            <p:cNvSpPr/>
            <p:nvPr/>
          </p:nvSpPr>
          <p:spPr>
            <a:xfrm>
              <a:off x="133890" y="3084670"/>
              <a:ext cx="2242049" cy="1459759"/>
            </a:xfrm>
            <a:prstGeom prst="rect">
              <a:avLst/>
            </a:prstGeom>
          </p:spPr>
          <p:txBody>
            <a:bodyPr wrap="square">
              <a:spAutoFit/>
            </a:bodyPr>
            <a:lstStyle/>
            <a:p>
              <a:pPr marL="480098" marR="471206" algn="ctr">
                <a:lnSpc>
                  <a:spcPts val="1714"/>
                </a:lnSpc>
                <a:spcBef>
                  <a:spcPts val="85"/>
                </a:spcBef>
              </a:pPr>
              <a:r>
                <a:rPr lang="en-US" sz="1600" dirty="0">
                  <a:solidFill>
                    <a:srgbClr val="0C2D40"/>
                  </a:solidFill>
                  <a:latin typeface="Times New Roman"/>
                  <a:cs typeface="Times New Roman"/>
                </a:rPr>
                <a:t>T</a:t>
              </a:r>
              <a:r>
                <a:rPr lang="en-US" sz="1600" spc="4" dirty="0">
                  <a:solidFill>
                    <a:srgbClr val="0C2D40"/>
                  </a:solidFill>
                  <a:latin typeface="Times New Roman"/>
                  <a:cs typeface="Times New Roman"/>
                </a:rPr>
                <a:t>h</a:t>
              </a:r>
              <a:r>
                <a:rPr lang="en-US" sz="1600" dirty="0">
                  <a:solidFill>
                    <a:srgbClr val="0C2D40"/>
                  </a:solidFill>
                  <a:latin typeface="Times New Roman"/>
                  <a:cs typeface="Times New Roman"/>
                </a:rPr>
                <a:t>e</a:t>
              </a:r>
              <a:r>
                <a:rPr lang="en-US" sz="1600" spc="187" dirty="0">
                  <a:solidFill>
                    <a:srgbClr val="0C2D40"/>
                  </a:solidFill>
                  <a:latin typeface="Times New Roman"/>
                  <a:cs typeface="Times New Roman"/>
                </a:rPr>
                <a:t> </a:t>
              </a:r>
              <a:r>
                <a:rPr lang="en-US" sz="1600" dirty="0">
                  <a:solidFill>
                    <a:srgbClr val="0C2D40"/>
                  </a:solidFill>
                  <a:latin typeface="Times New Roman"/>
                  <a:cs typeface="Times New Roman"/>
                </a:rPr>
                <a:t>apa</a:t>
              </a:r>
              <a:r>
                <a:rPr lang="en-US" sz="1600" spc="5" dirty="0">
                  <a:solidFill>
                    <a:srgbClr val="0C2D40"/>
                  </a:solidFill>
                  <a:latin typeface="Times New Roman"/>
                  <a:cs typeface="Times New Roman"/>
                </a:rPr>
                <a:t>r</a:t>
              </a:r>
              <a:r>
                <a:rPr lang="en-US" sz="1600" dirty="0">
                  <a:solidFill>
                    <a:srgbClr val="0C2D40"/>
                  </a:solidFill>
                  <a:latin typeface="Times New Roman"/>
                  <a:cs typeface="Times New Roman"/>
                </a:rPr>
                <a:t>tm</a:t>
              </a:r>
              <a:r>
                <a:rPr lang="en-US" sz="1600" spc="-5" dirty="0">
                  <a:solidFill>
                    <a:srgbClr val="0C2D40"/>
                  </a:solidFill>
                  <a:latin typeface="Times New Roman"/>
                  <a:cs typeface="Times New Roman"/>
                </a:rPr>
                <a:t>e</a:t>
              </a:r>
              <a:r>
                <a:rPr lang="en-US" sz="1600" spc="5" dirty="0">
                  <a:solidFill>
                    <a:srgbClr val="0C2D40"/>
                  </a:solidFill>
                  <a:latin typeface="Times New Roman"/>
                  <a:cs typeface="Times New Roman"/>
                </a:rPr>
                <a:t>n</a:t>
              </a:r>
              <a:r>
                <a:rPr lang="en-US" sz="1600" dirty="0">
                  <a:solidFill>
                    <a:srgbClr val="0C2D40"/>
                  </a:solidFill>
                  <a:latin typeface="Times New Roman"/>
                  <a:cs typeface="Times New Roman"/>
                </a:rPr>
                <a:t>t</a:t>
              </a:r>
              <a:r>
                <a:rPr lang="en-US" sz="1600" spc="-33" dirty="0">
                  <a:solidFill>
                    <a:srgbClr val="0C2D40"/>
                  </a:solidFill>
                  <a:latin typeface="Times New Roman"/>
                  <a:cs typeface="Times New Roman"/>
                </a:rPr>
                <a:t> </a:t>
              </a:r>
              <a:r>
                <a:rPr lang="en-US" sz="1600" spc="4" dirty="0">
                  <a:solidFill>
                    <a:srgbClr val="0C2D40"/>
                  </a:solidFill>
                  <a:latin typeface="Times New Roman"/>
                  <a:cs typeface="Times New Roman"/>
                </a:rPr>
                <a:t>i</a:t>
              </a:r>
              <a:r>
                <a:rPr lang="en-US" sz="1600" dirty="0">
                  <a:solidFill>
                    <a:srgbClr val="0C2D40"/>
                  </a:solidFill>
                  <a:latin typeface="Times New Roman"/>
                  <a:cs typeface="Times New Roman"/>
                </a:rPr>
                <a:t>s</a:t>
              </a:r>
              <a:endParaRPr lang="en-US" sz="1600" dirty="0">
                <a:latin typeface="Times New Roman"/>
                <a:cs typeface="Times New Roman"/>
              </a:endParaRPr>
            </a:p>
            <a:p>
              <a:pPr marL="12700">
                <a:lnSpc>
                  <a:spcPts val="1714"/>
                </a:lnSpc>
                <a:spcBef>
                  <a:spcPts val="85"/>
                </a:spcBef>
              </a:pPr>
              <a:r>
                <a:rPr lang="en-US" sz="1600" spc="4" dirty="0">
                  <a:solidFill>
                    <a:srgbClr val="0C2D40"/>
                  </a:solidFill>
                  <a:latin typeface="Times New Roman"/>
                  <a:cs typeface="Times New Roman"/>
                </a:rPr>
                <a:t>d</a:t>
              </a:r>
              <a:r>
                <a:rPr lang="en-US" sz="1600" dirty="0">
                  <a:solidFill>
                    <a:srgbClr val="0C2D40"/>
                  </a:solidFill>
                  <a:latin typeface="Times New Roman"/>
                  <a:cs typeface="Times New Roman"/>
                </a:rPr>
                <a:t>es</a:t>
              </a:r>
              <a:r>
                <a:rPr lang="en-US" sz="1600" spc="4" dirty="0">
                  <a:solidFill>
                    <a:srgbClr val="0C2D40"/>
                  </a:solidFill>
                  <a:latin typeface="Times New Roman"/>
                  <a:cs typeface="Times New Roman"/>
                </a:rPr>
                <a:t>ign</a:t>
              </a:r>
              <a:r>
                <a:rPr lang="en-US" sz="1600" dirty="0">
                  <a:solidFill>
                    <a:srgbClr val="0C2D40"/>
                  </a:solidFill>
                  <a:latin typeface="Times New Roman"/>
                  <a:cs typeface="Times New Roman"/>
                </a:rPr>
                <a:t>ed</a:t>
              </a:r>
              <a:r>
                <a:rPr lang="en-US" sz="1600" spc="19" dirty="0">
                  <a:solidFill>
                    <a:srgbClr val="0C2D40"/>
                  </a:solidFill>
                  <a:latin typeface="Times New Roman"/>
                  <a:cs typeface="Times New Roman"/>
                </a:rPr>
                <a:t> </a:t>
              </a:r>
              <a:r>
                <a:rPr lang="en-US" sz="1600" b="1" dirty="0">
                  <a:solidFill>
                    <a:srgbClr val="0C2D40"/>
                  </a:solidFill>
                  <a:latin typeface="Times New Roman"/>
                  <a:cs typeface="Times New Roman"/>
                </a:rPr>
                <a:t>SMARTLY</a:t>
              </a:r>
              <a:r>
                <a:rPr lang="en-US" sz="1600" spc="25" dirty="0">
                  <a:solidFill>
                    <a:srgbClr val="0C2D40"/>
                  </a:solidFill>
                  <a:latin typeface="Times New Roman"/>
                  <a:cs typeface="Times New Roman"/>
                </a:rPr>
                <a:t> </a:t>
              </a:r>
              <a:r>
                <a:rPr lang="en-US" sz="1600" dirty="0">
                  <a:solidFill>
                    <a:srgbClr val="0C2D40"/>
                  </a:solidFill>
                  <a:latin typeface="Times New Roman"/>
                  <a:cs typeface="Times New Roman"/>
                </a:rPr>
                <a:t>to </a:t>
              </a:r>
              <a:r>
                <a:rPr lang="en-US" sz="1600" spc="159" dirty="0">
                  <a:solidFill>
                    <a:srgbClr val="0C2D40"/>
                  </a:solidFill>
                  <a:latin typeface="Times New Roman"/>
                  <a:cs typeface="Times New Roman"/>
                </a:rPr>
                <a:t> </a:t>
              </a:r>
              <a:r>
                <a:rPr lang="en-US" sz="1600" u="heavy" dirty="0">
                  <a:solidFill>
                    <a:srgbClr val="0C2D40"/>
                  </a:solidFill>
                  <a:latin typeface="Times New Roman"/>
                  <a:cs typeface="Times New Roman"/>
                </a:rPr>
                <a:t> </a:t>
              </a:r>
              <a:r>
                <a:rPr lang="en-US" sz="1600" spc="5" dirty="0">
                  <a:solidFill>
                    <a:srgbClr val="0C2D40"/>
                  </a:solidFill>
                  <a:latin typeface="Times New Roman"/>
                  <a:cs typeface="Times New Roman"/>
                </a:rPr>
                <a:t>s</a:t>
              </a:r>
              <a:r>
                <a:rPr lang="en-US" sz="1600" dirty="0">
                  <a:solidFill>
                    <a:srgbClr val="0C2D40"/>
                  </a:solidFill>
                  <a:latin typeface="Times New Roman"/>
                  <a:cs typeface="Times New Roman"/>
                </a:rPr>
                <a:t>erve</a:t>
              </a:r>
              <a:r>
                <a:rPr lang="en-US" sz="1600" spc="-37" dirty="0">
                  <a:solidFill>
                    <a:srgbClr val="0C2D40"/>
                  </a:solidFill>
                  <a:latin typeface="Times New Roman"/>
                  <a:cs typeface="Times New Roman"/>
                </a:rPr>
                <a:t> </a:t>
              </a:r>
              <a:r>
                <a:rPr lang="en-US" sz="1600" dirty="0">
                  <a:solidFill>
                    <a:srgbClr val="0C2D40"/>
                  </a:solidFill>
                  <a:latin typeface="Times New Roman"/>
                  <a:cs typeface="Times New Roman"/>
                </a:rPr>
                <a:t>many </a:t>
              </a:r>
              <a:r>
                <a:rPr lang="en-US" sz="1600" spc="41" dirty="0">
                  <a:solidFill>
                    <a:srgbClr val="0C2D40"/>
                  </a:solidFill>
                  <a:latin typeface="Times New Roman"/>
                  <a:cs typeface="Times New Roman"/>
                </a:rPr>
                <a:t> </a:t>
              </a:r>
              <a:r>
                <a:rPr lang="en-US" sz="1600" spc="4" dirty="0">
                  <a:solidFill>
                    <a:srgbClr val="0C2D40"/>
                  </a:solidFill>
                  <a:latin typeface="Times New Roman"/>
                  <a:cs typeface="Times New Roman"/>
                </a:rPr>
                <a:t>di</a:t>
              </a:r>
              <a:r>
                <a:rPr lang="en-US" sz="1600" dirty="0">
                  <a:solidFill>
                    <a:srgbClr val="0C2D40"/>
                  </a:solidFill>
                  <a:latin typeface="Times New Roman"/>
                  <a:cs typeface="Times New Roman"/>
                </a:rPr>
                <a:t>fferent</a:t>
              </a:r>
              <a:endParaRPr lang="en-US" sz="1600" dirty="0">
                <a:latin typeface="Times New Roman"/>
                <a:cs typeface="Times New Roman"/>
              </a:endParaRPr>
            </a:p>
            <a:p>
              <a:pPr marL="312927" marR="390">
                <a:lnSpc>
                  <a:spcPct val="95825"/>
                </a:lnSpc>
              </a:pPr>
              <a:r>
                <a:rPr lang="en-US" sz="1600" dirty="0">
                  <a:solidFill>
                    <a:srgbClr val="0C2D40"/>
                  </a:solidFill>
                  <a:latin typeface="Times New Roman"/>
                  <a:cs typeface="Times New Roman"/>
                </a:rPr>
                <a:t>ki</a:t>
              </a:r>
              <a:r>
                <a:rPr lang="en-US" sz="1600" spc="4" dirty="0">
                  <a:solidFill>
                    <a:srgbClr val="0C2D40"/>
                  </a:solidFill>
                  <a:latin typeface="Times New Roman"/>
                  <a:cs typeface="Times New Roman"/>
                </a:rPr>
                <a:t>n</a:t>
              </a:r>
              <a:r>
                <a:rPr lang="en-US" sz="1600" dirty="0">
                  <a:solidFill>
                    <a:srgbClr val="0C2D40"/>
                  </a:solidFill>
                  <a:latin typeface="Times New Roman"/>
                  <a:cs typeface="Times New Roman"/>
                </a:rPr>
                <a:t>ds</a:t>
              </a:r>
              <a:r>
                <a:rPr lang="en-US" sz="1600" spc="394" dirty="0">
                  <a:solidFill>
                    <a:srgbClr val="0C2D40"/>
                  </a:solidFill>
                  <a:latin typeface="Times New Roman"/>
                  <a:cs typeface="Times New Roman"/>
                </a:rPr>
                <a:t> </a:t>
              </a:r>
              <a:r>
                <a:rPr lang="en-US" sz="1600" dirty="0">
                  <a:solidFill>
                    <a:srgbClr val="0C2D40"/>
                  </a:solidFill>
                  <a:latin typeface="Times New Roman"/>
                  <a:cs typeface="Times New Roman"/>
                </a:rPr>
                <a:t>of</a:t>
              </a:r>
              <a:r>
                <a:rPr lang="en-US" sz="1600" spc="119" dirty="0">
                  <a:solidFill>
                    <a:srgbClr val="0C2D40"/>
                  </a:solidFill>
                  <a:latin typeface="Times New Roman"/>
                  <a:cs typeface="Times New Roman"/>
                </a:rPr>
                <a:t> </a:t>
              </a:r>
              <a:r>
                <a:rPr lang="en-US" sz="1600" dirty="0">
                  <a:solidFill>
                    <a:srgbClr val="0C2D40"/>
                  </a:solidFill>
                  <a:latin typeface="Times New Roman"/>
                  <a:cs typeface="Times New Roman"/>
                </a:rPr>
                <a:t>res</a:t>
              </a:r>
              <a:r>
                <a:rPr lang="en-US" sz="1600" spc="4" dirty="0">
                  <a:solidFill>
                    <a:srgbClr val="0C2D40"/>
                  </a:solidFill>
                  <a:latin typeface="Times New Roman"/>
                  <a:cs typeface="Times New Roman"/>
                </a:rPr>
                <a:t>i</a:t>
              </a:r>
              <a:r>
                <a:rPr lang="en-US" sz="1600" dirty="0">
                  <a:solidFill>
                    <a:srgbClr val="0C2D40"/>
                  </a:solidFill>
                  <a:latin typeface="Times New Roman"/>
                  <a:cs typeface="Times New Roman"/>
                </a:rPr>
                <a:t>dent.</a:t>
              </a:r>
              <a:endParaRPr lang="en-US" sz="1600" dirty="0">
                <a:latin typeface="Times New Roman"/>
                <a:cs typeface="Times New Roman"/>
              </a:endParaRPr>
            </a:p>
            <a:p>
              <a:pPr algn="ctr">
                <a:lnSpc>
                  <a:spcPct val="100000"/>
                </a:lnSpc>
                <a:tabLst>
                  <a:tab pos="2501900" algn="l"/>
                </a:tabLst>
              </a:pPr>
              <a:endParaRPr lang="en-US" sz="1600" dirty="0">
                <a:latin typeface="Times New Roman"/>
                <a:cs typeface="Times New Roman"/>
              </a:endParaRPr>
            </a:p>
          </p:txBody>
        </p:sp>
        <p:sp>
          <p:nvSpPr>
            <p:cNvPr id="66" name="Rectangle 65"/>
            <p:cNvSpPr/>
            <p:nvPr/>
          </p:nvSpPr>
          <p:spPr>
            <a:xfrm>
              <a:off x="6621487" y="5495979"/>
              <a:ext cx="1917810" cy="546688"/>
            </a:xfrm>
            <a:prstGeom prst="rect">
              <a:avLst/>
            </a:prstGeom>
          </p:spPr>
          <p:txBody>
            <a:bodyPr wrap="square">
              <a:spAutoFit/>
            </a:bodyPr>
            <a:lstStyle/>
            <a:p>
              <a:pPr marL="12700">
                <a:lnSpc>
                  <a:spcPts val="1714"/>
                </a:lnSpc>
                <a:spcBef>
                  <a:spcPts val="85"/>
                </a:spcBef>
              </a:pPr>
              <a:r>
                <a:rPr lang="en-US" sz="1600" dirty="0">
                  <a:solidFill>
                    <a:srgbClr val="0C2D40"/>
                  </a:solidFill>
                  <a:latin typeface="Times New Roman"/>
                  <a:cs typeface="Times New Roman"/>
                </a:rPr>
                <a:t>A</a:t>
              </a:r>
              <a:r>
                <a:rPr lang="en-US" sz="1600" spc="-122" dirty="0">
                  <a:solidFill>
                    <a:srgbClr val="0C2D40"/>
                  </a:solidFill>
                  <a:latin typeface="Times New Roman"/>
                  <a:cs typeface="Times New Roman"/>
                </a:rPr>
                <a:t> </a:t>
              </a:r>
              <a:r>
                <a:rPr lang="en-US" sz="1600" spc="4" dirty="0">
                  <a:solidFill>
                    <a:srgbClr val="0C2D40"/>
                  </a:solidFill>
                  <a:latin typeface="Times New Roman"/>
                  <a:cs typeface="Times New Roman"/>
                </a:rPr>
                <a:t>lo</a:t>
              </a:r>
              <a:r>
                <a:rPr lang="en-US" sz="1600" dirty="0">
                  <a:solidFill>
                    <a:srgbClr val="0C2D40"/>
                  </a:solidFill>
                  <a:latin typeface="Times New Roman"/>
                  <a:cs typeface="Times New Roman"/>
                </a:rPr>
                <a:t>t</a:t>
              </a:r>
              <a:r>
                <a:rPr lang="en-US" sz="1600" spc="151" dirty="0">
                  <a:solidFill>
                    <a:srgbClr val="0C2D40"/>
                  </a:solidFill>
                  <a:latin typeface="Times New Roman"/>
                  <a:cs typeface="Times New Roman"/>
                </a:rPr>
                <a:t> </a:t>
              </a:r>
              <a:r>
                <a:rPr lang="en-US" sz="1600" spc="4" dirty="0">
                  <a:solidFill>
                    <a:srgbClr val="0C2D40"/>
                  </a:solidFill>
                  <a:latin typeface="Times New Roman"/>
                  <a:cs typeface="Times New Roman"/>
                </a:rPr>
                <a:t>o</a:t>
              </a:r>
              <a:r>
                <a:rPr lang="en-US" sz="1600" dirty="0">
                  <a:solidFill>
                    <a:srgbClr val="0C2D40"/>
                  </a:solidFill>
                  <a:latin typeface="Times New Roman"/>
                  <a:cs typeface="Times New Roman"/>
                </a:rPr>
                <a:t>f</a:t>
              </a:r>
              <a:r>
                <a:rPr lang="en-US" sz="1600" spc="139" dirty="0">
                  <a:solidFill>
                    <a:srgbClr val="0C2D40"/>
                  </a:solidFill>
                  <a:latin typeface="Times New Roman"/>
                  <a:cs typeface="Times New Roman"/>
                </a:rPr>
                <a:t> </a:t>
              </a:r>
              <a:r>
                <a:rPr lang="en-US" sz="1600" spc="4" dirty="0" err="1">
                  <a:solidFill>
                    <a:srgbClr val="0C2D40"/>
                  </a:solidFill>
                  <a:latin typeface="Times New Roman"/>
                  <a:cs typeface="Times New Roman"/>
                </a:rPr>
                <a:t>ul</a:t>
              </a:r>
              <a:r>
                <a:rPr lang="en-US" sz="1600" dirty="0" err="1">
                  <a:solidFill>
                    <a:srgbClr val="0C2D40"/>
                  </a:solidFill>
                  <a:latin typeface="Times New Roman"/>
                  <a:cs typeface="Times New Roman"/>
                </a:rPr>
                <a:t>t</a:t>
              </a:r>
              <a:r>
                <a:rPr lang="en-US" sz="1600" spc="4" dirty="0" err="1">
                  <a:solidFill>
                    <a:srgbClr val="0C2D40"/>
                  </a:solidFill>
                  <a:latin typeface="Times New Roman"/>
                  <a:cs typeface="Times New Roman"/>
                </a:rPr>
                <a:t>ili</a:t>
              </a:r>
              <a:r>
                <a:rPr lang="en-US" sz="1600" dirty="0" err="1">
                  <a:solidFill>
                    <a:srgbClr val="0C2D40"/>
                  </a:solidFill>
                  <a:latin typeface="Times New Roman"/>
                  <a:cs typeface="Times New Roman"/>
                </a:rPr>
                <a:t>t</a:t>
              </a:r>
              <a:r>
                <a:rPr lang="en-US" sz="1600" spc="-4" dirty="0" err="1">
                  <a:solidFill>
                    <a:srgbClr val="0C2D40"/>
                  </a:solidFill>
                  <a:latin typeface="Times New Roman"/>
                  <a:cs typeface="Times New Roman"/>
                </a:rPr>
                <a:t>i</a:t>
              </a:r>
              <a:r>
                <a:rPr lang="en-US" sz="1600" dirty="0" err="1">
                  <a:solidFill>
                    <a:srgbClr val="0C2D40"/>
                  </a:solidFill>
                  <a:latin typeface="Times New Roman"/>
                  <a:cs typeface="Times New Roman"/>
                </a:rPr>
                <a:t>es</a:t>
              </a:r>
              <a:endParaRPr lang="en-US" sz="1600" dirty="0">
                <a:latin typeface="Times New Roman"/>
                <a:cs typeface="Times New Roman"/>
              </a:endParaRPr>
            </a:p>
            <a:p>
              <a:pPr marL="12700" marR="30403">
                <a:lnSpc>
                  <a:spcPct val="95825"/>
                </a:lnSpc>
              </a:pPr>
              <a:r>
                <a:rPr lang="en-US" sz="1600" dirty="0">
                  <a:solidFill>
                    <a:srgbClr val="0C2D40"/>
                  </a:solidFill>
                  <a:latin typeface="Times New Roman"/>
                  <a:cs typeface="Times New Roman"/>
                </a:rPr>
                <a:t>ar</a:t>
              </a:r>
              <a:r>
                <a:rPr lang="en-US" sz="1600" spc="4" dirty="0">
                  <a:solidFill>
                    <a:srgbClr val="0C2D40"/>
                  </a:solidFill>
                  <a:latin typeface="Times New Roman"/>
                  <a:cs typeface="Times New Roman"/>
                </a:rPr>
                <a:t>oun</a:t>
              </a:r>
              <a:r>
                <a:rPr lang="en-US" sz="1600" dirty="0">
                  <a:solidFill>
                    <a:srgbClr val="0C2D40"/>
                  </a:solidFill>
                  <a:latin typeface="Times New Roman"/>
                  <a:cs typeface="Times New Roman"/>
                </a:rPr>
                <a:t>d</a:t>
              </a:r>
              <a:endParaRPr lang="en-US" sz="1600" dirty="0">
                <a:latin typeface="Times New Roman"/>
                <a:cs typeface="Times New Roman"/>
              </a:endParaRPr>
            </a:p>
          </p:txBody>
        </p:sp>
      </p:grpSp>
      <p:sp>
        <p:nvSpPr>
          <p:cNvPr id="38" name="Rectangle 37"/>
          <p:cNvSpPr/>
          <p:nvPr/>
        </p:nvSpPr>
        <p:spPr>
          <a:xfrm>
            <a:off x="60837" y="6322160"/>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39" name="Picture 3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spTree>
    <p:extLst>
      <p:ext uri="{BB962C8B-B14F-4D97-AF65-F5344CB8AC3E}">
        <p14:creationId xmlns:p14="http://schemas.microsoft.com/office/powerpoint/2010/main" val="24623396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9252404" y="0"/>
            <a:ext cx="2939596" cy="7122379"/>
            <a:chOff x="9252404" y="0"/>
            <a:chExt cx="2939596" cy="7122379"/>
          </a:xfrm>
        </p:grpSpPr>
        <p:sp>
          <p:nvSpPr>
            <p:cNvPr id="53" name="Rectangle 52"/>
            <p:cNvSpPr/>
            <p:nvPr/>
          </p:nvSpPr>
          <p:spPr>
            <a:xfrm>
              <a:off x="9956800" y="0"/>
              <a:ext cx="2235200" cy="6858000"/>
            </a:xfrm>
            <a:prstGeom prst="rect">
              <a:avLst/>
            </a:prstGeom>
            <a:pattFill prst="smConfetti">
              <a:fgClr>
                <a:srgbClr val="2EB36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b="62816"/>
            <a:stretch/>
          </p:blipFill>
          <p:spPr>
            <a:xfrm rot="16200000">
              <a:off x="7215659" y="2146038"/>
              <a:ext cx="7013086" cy="2939596"/>
            </a:xfrm>
            <a:prstGeom prst="rect">
              <a:avLst/>
            </a:prstGeom>
          </p:spPr>
        </p:pic>
      </p:gr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0301" y="137412"/>
            <a:ext cx="988299" cy="756007"/>
          </a:xfrm>
          <a:prstGeom prst="rect">
            <a:avLst/>
          </a:prstGeom>
        </p:spPr>
      </p:pic>
      <p:sp>
        <p:nvSpPr>
          <p:cNvPr id="34" name="TextBox 33"/>
          <p:cNvSpPr txBox="1"/>
          <p:nvPr/>
        </p:nvSpPr>
        <p:spPr>
          <a:xfrm>
            <a:off x="2175617" y="404980"/>
            <a:ext cx="7213840" cy="707886"/>
          </a:xfrm>
          <a:prstGeom prst="rect">
            <a:avLst/>
          </a:prstGeom>
          <a:noFill/>
        </p:spPr>
        <p:txBody>
          <a:bodyPr wrap="square" rtlCol="0">
            <a:spAutoFit/>
          </a:bodyPr>
          <a:lstStyle/>
          <a:p>
            <a:pPr algn="ctr"/>
            <a:r>
              <a:rPr lang="en-US" sz="4000" b="1" dirty="0" smtClean="0">
                <a:solidFill>
                  <a:srgbClr val="2EB368"/>
                </a:solidFill>
                <a:latin typeface="Times New Roman" panose="02020603050405020304" pitchFamily="18" charset="0"/>
                <a:ea typeface="Roboto" panose="02000000000000000000" pitchFamily="2" charset="0"/>
                <a:cs typeface="Times New Roman" panose="02020603050405020304" pitchFamily="18" charset="0"/>
              </a:rPr>
              <a:t>PROJECT TEAM</a:t>
            </a:r>
            <a:endParaRPr lang="en-US" sz="4000" b="1" dirty="0">
              <a:solidFill>
                <a:srgbClr val="2EB368"/>
              </a:solidFill>
              <a:latin typeface="Times New Roman" panose="02020603050405020304" pitchFamily="18" charset="0"/>
              <a:ea typeface="Roboto" panose="02000000000000000000" pitchFamily="2" charset="0"/>
              <a:cs typeface="Times New Roman" panose="02020603050405020304" pitchFamily="18" charset="0"/>
            </a:endParaRPr>
          </a:p>
        </p:txBody>
      </p:sp>
      <p:pic>
        <p:nvPicPr>
          <p:cNvPr id="1026" name="Picture 2" descr="Image result for eds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9444" y="3729374"/>
            <a:ext cx="1451230" cy="14512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West Green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6486" y="3722445"/>
            <a:ext cx="1451231" cy="145123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4041215" y="3005601"/>
            <a:ext cx="4227573" cy="523220"/>
          </a:xfrm>
          <a:prstGeom prst="rect">
            <a:avLst/>
          </a:prstGeom>
          <a:noFill/>
        </p:spPr>
        <p:txBody>
          <a:bodyPr wrap="square" rtlCol="0">
            <a:spAutoFit/>
          </a:bodyPr>
          <a:lstStyle/>
          <a:p>
            <a:pPr algn="ctr"/>
            <a:r>
              <a:rPr lang="en-US" sz="2800" b="1" dirty="0" smtClean="0">
                <a:solidFill>
                  <a:srgbClr val="0C2E40"/>
                </a:solidFill>
                <a:latin typeface="Times New Roman" panose="02020603050405020304" pitchFamily="18" charset="0"/>
                <a:ea typeface="Roboto" panose="02000000000000000000" pitchFamily="2" charset="0"/>
                <a:cs typeface="Times New Roman" panose="02020603050405020304" pitchFamily="18" charset="0"/>
              </a:rPr>
              <a:t>The Design consult by : </a:t>
            </a:r>
            <a:endParaRPr lang="en-US" sz="2800" b="1" dirty="0">
              <a:solidFill>
                <a:srgbClr val="0C2E40"/>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39" name="TextBox 38"/>
          <p:cNvSpPr txBox="1"/>
          <p:nvPr/>
        </p:nvSpPr>
        <p:spPr>
          <a:xfrm>
            <a:off x="3706576" y="5253748"/>
            <a:ext cx="2470368" cy="1077218"/>
          </a:xfrm>
          <a:prstGeom prst="rect">
            <a:avLst/>
          </a:prstGeom>
          <a:noFill/>
        </p:spPr>
        <p:txBody>
          <a:bodyPr wrap="square" rtlCol="0">
            <a:spAutoFit/>
          </a:bodyPr>
          <a:lstStyle/>
          <a:p>
            <a:r>
              <a:rPr lang="en-US" sz="1600" dirty="0" smtClean="0">
                <a:solidFill>
                  <a:srgbClr val="0C2E40"/>
                </a:solidFill>
                <a:latin typeface="Roboto" panose="02000000000000000000" pitchFamily="2" charset="0"/>
                <a:ea typeface="Roboto" panose="02000000000000000000" pitchFamily="2" charset="0"/>
                <a:cs typeface="Roboto" panose="02000000000000000000" pitchFamily="2" charset="0"/>
              </a:rPr>
              <a:t>EDSA (America) – Leading designer company with over 50 years experience</a:t>
            </a:r>
            <a:endParaRPr lang="en-US" sz="1600" dirty="0">
              <a:solidFill>
                <a:srgbClr val="0C2E40"/>
              </a:solidFill>
              <a:latin typeface="Roboto" panose="02000000000000000000" pitchFamily="2" charset="0"/>
              <a:ea typeface="Roboto" panose="02000000000000000000" pitchFamily="2" charset="0"/>
              <a:cs typeface="Roboto" panose="02000000000000000000" pitchFamily="2" charset="0"/>
            </a:endParaRPr>
          </a:p>
        </p:txBody>
      </p:sp>
      <p:sp>
        <p:nvSpPr>
          <p:cNvPr id="40" name="TextBox 39"/>
          <p:cNvSpPr txBox="1"/>
          <p:nvPr/>
        </p:nvSpPr>
        <p:spPr>
          <a:xfrm>
            <a:off x="6316172" y="5274242"/>
            <a:ext cx="2837237" cy="830997"/>
          </a:xfrm>
          <a:prstGeom prst="rect">
            <a:avLst/>
          </a:prstGeom>
          <a:noFill/>
        </p:spPr>
        <p:txBody>
          <a:bodyPr wrap="square" rtlCol="0">
            <a:spAutoFit/>
          </a:bodyPr>
          <a:lstStyle/>
          <a:p>
            <a:r>
              <a:rPr lang="vi-VN" sz="1600" dirty="0" smtClean="0">
                <a:solidFill>
                  <a:srgbClr val="0C2E40"/>
                </a:solidFill>
                <a:latin typeface="Roboto" panose="02000000000000000000" pitchFamily="2" charset="0"/>
                <a:ea typeface="Roboto" panose="02000000000000000000" pitchFamily="2" charset="0"/>
                <a:cs typeface="Roboto" panose="02000000000000000000" pitchFamily="2" charset="0"/>
              </a:rPr>
              <a:t>WEST </a:t>
            </a:r>
            <a:r>
              <a:rPr lang="vi-VN" sz="1600" dirty="0">
                <a:solidFill>
                  <a:srgbClr val="0C2E40"/>
                </a:solidFill>
                <a:latin typeface="Roboto" panose="02000000000000000000" pitchFamily="2" charset="0"/>
                <a:ea typeface="Roboto" panose="02000000000000000000" pitchFamily="2" charset="0"/>
                <a:cs typeface="Roboto" panose="02000000000000000000" pitchFamily="2" charset="0"/>
              </a:rPr>
              <a:t>GREEN </a:t>
            </a:r>
            <a:r>
              <a:rPr lang="vi-VN" sz="1600" dirty="0" smtClean="0">
                <a:solidFill>
                  <a:srgbClr val="0C2E40"/>
                </a:solidFill>
                <a:latin typeface="Roboto" panose="02000000000000000000" pitchFamily="2" charset="0"/>
                <a:ea typeface="Roboto" panose="02000000000000000000" pitchFamily="2" charset="0"/>
                <a:cs typeface="Roboto" panose="02000000000000000000" pitchFamily="2" charset="0"/>
              </a:rPr>
              <a:t>DESIGN</a:t>
            </a:r>
            <a:r>
              <a:rPr lang="en-US" sz="1600" dirty="0" smtClean="0">
                <a:solidFill>
                  <a:srgbClr val="0C2E40"/>
                </a:solidFill>
                <a:latin typeface="Roboto" panose="02000000000000000000" pitchFamily="2" charset="0"/>
                <a:ea typeface="Roboto" panose="02000000000000000000" pitchFamily="2" charset="0"/>
                <a:cs typeface="Roboto" panose="02000000000000000000" pitchFamily="2" charset="0"/>
              </a:rPr>
              <a:t> </a:t>
            </a:r>
            <a:r>
              <a:rPr lang="vi-VN" sz="1600" dirty="0" smtClean="0">
                <a:solidFill>
                  <a:srgbClr val="0C2E40"/>
                </a:solidFill>
                <a:latin typeface="Roboto" panose="02000000000000000000" pitchFamily="2" charset="0"/>
                <a:ea typeface="Roboto" panose="02000000000000000000" pitchFamily="2" charset="0"/>
                <a:cs typeface="Roboto" panose="02000000000000000000" pitchFamily="2" charset="0"/>
              </a:rPr>
              <a:t>(</a:t>
            </a:r>
            <a:r>
              <a:rPr lang="vi-VN" sz="1600" dirty="0">
                <a:solidFill>
                  <a:srgbClr val="0C2E40"/>
                </a:solidFill>
                <a:latin typeface="Roboto" panose="02000000000000000000" pitchFamily="2" charset="0"/>
                <a:ea typeface="Roboto" panose="02000000000000000000" pitchFamily="2" charset="0"/>
                <a:cs typeface="Roboto" panose="02000000000000000000" pitchFamily="2" charset="0"/>
              </a:rPr>
              <a:t>Canada), </a:t>
            </a:r>
            <a:r>
              <a:rPr lang="en-US" sz="1600" dirty="0" smtClean="0">
                <a:solidFill>
                  <a:srgbClr val="0C2E40"/>
                </a:solidFill>
                <a:latin typeface="Roboto" panose="02000000000000000000" pitchFamily="2" charset="0"/>
                <a:ea typeface="Roboto" panose="02000000000000000000" pitchFamily="2" charset="0"/>
                <a:cs typeface="Roboto" panose="02000000000000000000" pitchFamily="2" charset="0"/>
              </a:rPr>
              <a:t>Head office at </a:t>
            </a:r>
            <a:r>
              <a:rPr lang="vi-VN" sz="1600" dirty="0" smtClean="0">
                <a:solidFill>
                  <a:srgbClr val="0C2E40"/>
                </a:solidFill>
                <a:latin typeface="Roboto" panose="02000000000000000000" pitchFamily="2" charset="0"/>
                <a:ea typeface="Roboto" panose="02000000000000000000" pitchFamily="2" charset="0"/>
                <a:cs typeface="Roboto" panose="02000000000000000000" pitchFamily="2" charset="0"/>
              </a:rPr>
              <a:t>Vancouver</a:t>
            </a:r>
            <a:r>
              <a:rPr lang="vi-VN" sz="1600" dirty="0">
                <a:solidFill>
                  <a:srgbClr val="0C2E40"/>
                </a:solidFill>
                <a:latin typeface="Roboto" panose="02000000000000000000" pitchFamily="2" charset="0"/>
                <a:ea typeface="Roboto" panose="02000000000000000000" pitchFamily="2" charset="0"/>
                <a:cs typeface="Roboto" panose="02000000000000000000" pitchFamily="2" charset="0"/>
              </a:rPr>
              <a:t>, Canada</a:t>
            </a:r>
            <a:endParaRPr lang="en-US" sz="1600" dirty="0">
              <a:solidFill>
                <a:srgbClr val="0C2E40"/>
              </a:solidFill>
              <a:latin typeface="Roboto" panose="02000000000000000000" pitchFamily="2" charset="0"/>
              <a:ea typeface="Roboto" panose="02000000000000000000" pitchFamily="2" charset="0"/>
              <a:cs typeface="Roboto" panose="02000000000000000000" pitchFamily="2" charset="0"/>
            </a:endParaRPr>
          </a:p>
        </p:txBody>
      </p:sp>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081" y="3914590"/>
            <a:ext cx="2845665" cy="3207789"/>
          </a:xfrm>
          <a:prstGeom prst="rect">
            <a:avLst/>
          </a:prstGeom>
        </p:spPr>
      </p:pic>
      <p:pic>
        <p:nvPicPr>
          <p:cNvPr id="42" name="Picture 41"/>
          <p:cNvPicPr>
            <a:picLocks noChangeAspect="1"/>
          </p:cNvPicPr>
          <p:nvPr/>
        </p:nvPicPr>
        <p:blipFill rotWithShape="1">
          <a:blip r:embed="rId7" cstate="print">
            <a:extLst>
              <a:ext uri="{28A0092B-C50C-407E-A947-70E740481C1C}">
                <a14:useLocalDpi xmlns:a14="http://schemas.microsoft.com/office/drawing/2010/main" val="0"/>
              </a:ext>
            </a:extLst>
          </a:blip>
          <a:srcRect l="40307" b="20879"/>
          <a:stretch/>
        </p:blipFill>
        <p:spPr>
          <a:xfrm>
            <a:off x="0" y="5312681"/>
            <a:ext cx="1038385" cy="1551106"/>
          </a:xfrm>
          <a:prstGeom prst="rect">
            <a:avLst/>
          </a:prstGeom>
        </p:spPr>
      </p:pic>
      <p:pic>
        <p:nvPicPr>
          <p:cNvPr id="43" name="Picture 42"/>
          <p:cNvPicPr>
            <a:picLocks noChangeAspect="1"/>
          </p:cNvPicPr>
          <p:nvPr/>
        </p:nvPicPr>
        <p:blipFill rotWithShape="1">
          <a:blip r:embed="rId7" cstate="print">
            <a:extLst>
              <a:ext uri="{28A0092B-C50C-407E-A947-70E740481C1C}">
                <a14:useLocalDpi xmlns:a14="http://schemas.microsoft.com/office/drawing/2010/main" val="0"/>
              </a:ext>
            </a:extLst>
          </a:blip>
          <a:srcRect b="20375"/>
          <a:stretch/>
        </p:blipFill>
        <p:spPr>
          <a:xfrm>
            <a:off x="1461601" y="5314384"/>
            <a:ext cx="1739536" cy="1560978"/>
          </a:xfrm>
          <a:prstGeom prst="rect">
            <a:avLst/>
          </a:prstGeom>
        </p:spPr>
      </p:pic>
      <p:cxnSp>
        <p:nvCxnSpPr>
          <p:cNvPr id="44" name="Elbow Connector 43"/>
          <p:cNvCxnSpPr>
            <a:stCxn id="41" idx="0"/>
          </p:cNvCxnSpPr>
          <p:nvPr/>
        </p:nvCxnSpPr>
        <p:spPr>
          <a:xfrm rot="5400000" flipH="1" flipV="1">
            <a:off x="767181" y="1060501"/>
            <a:ext cx="3150661" cy="2557519"/>
          </a:xfrm>
          <a:prstGeom prst="bentConnector3">
            <a:avLst>
              <a:gd name="adj1" fmla="val 99228"/>
            </a:avLst>
          </a:prstGeom>
          <a:ln w="38100">
            <a:solidFill>
              <a:srgbClr val="0C2E40"/>
            </a:solidFill>
            <a:prstDash val="dashDot"/>
          </a:ln>
        </p:spPr>
        <p:style>
          <a:lnRef idx="1">
            <a:schemeClr val="accent1"/>
          </a:lnRef>
          <a:fillRef idx="0">
            <a:schemeClr val="accent1"/>
          </a:fillRef>
          <a:effectRef idx="0">
            <a:schemeClr val="accent1"/>
          </a:effectRef>
          <a:fontRef idx="minor">
            <a:schemeClr val="tx1"/>
          </a:fontRef>
        </p:style>
      </p:cxnSp>
      <p:pic>
        <p:nvPicPr>
          <p:cNvPr id="1032" name="Picture 8"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69494" y="954516"/>
            <a:ext cx="3184921" cy="17900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7880" y="1158695"/>
            <a:ext cx="3627736" cy="1478474"/>
          </a:xfrm>
          <a:prstGeom prst="rect">
            <a:avLst/>
          </a:prstGeom>
        </p:spPr>
      </p:pic>
      <p:sp>
        <p:nvSpPr>
          <p:cNvPr id="20" name="Rectangle 19"/>
          <p:cNvSpPr/>
          <p:nvPr/>
        </p:nvSpPr>
        <p:spPr>
          <a:xfrm>
            <a:off x="370599" y="6309790"/>
            <a:ext cx="9574287" cy="553998"/>
          </a:xfrm>
          <a:prstGeom prst="rect">
            <a:avLst/>
          </a:prstGeom>
        </p:spPr>
        <p:txBody>
          <a:bodyPr wrap="square">
            <a:spAutoFit/>
          </a:bodyPr>
          <a:lstStyle/>
          <a:p>
            <a:pPr algn="just"/>
            <a:r>
              <a:rPr lang="en-US" sz="1000" i="1" dirty="0" smtClean="0">
                <a:solidFill>
                  <a:schemeClr val="bg2">
                    <a:lumMod val="75000"/>
                  </a:schemeClr>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2">
                  <a:lumMod val="7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91147" y="6367137"/>
            <a:ext cx="1203288" cy="238013"/>
          </a:xfrm>
          <a:prstGeom prst="rect">
            <a:avLst/>
          </a:prstGeom>
        </p:spPr>
      </p:pic>
    </p:spTree>
    <p:extLst>
      <p:ext uri="{BB962C8B-B14F-4D97-AF65-F5344CB8AC3E}">
        <p14:creationId xmlns:p14="http://schemas.microsoft.com/office/powerpoint/2010/main" val="861015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C2E40"/>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1735381" y="5052082"/>
            <a:ext cx="1824769" cy="205697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035" y="3338243"/>
            <a:ext cx="3336413" cy="3760987"/>
          </a:xfrm>
          <a:prstGeom prst="rect">
            <a:avLst/>
          </a:prstGeom>
        </p:spPr>
      </p:pic>
      <p:pic>
        <p:nvPicPr>
          <p:cNvPr id="11" name="Picture 10"/>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519403" y="5052082"/>
            <a:ext cx="1824769" cy="205697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5652" y="4811031"/>
            <a:ext cx="2064774" cy="2327526"/>
          </a:xfrm>
          <a:prstGeom prst="rect">
            <a:avLst/>
          </a:prstGeom>
        </p:spPr>
      </p:pic>
      <p:pic>
        <p:nvPicPr>
          <p:cNvPr id="16" name="Picture 15"/>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8857668" y="2883069"/>
            <a:ext cx="3781996" cy="4263272"/>
          </a:xfrm>
          <a:prstGeom prst="rect">
            <a:avLst/>
          </a:prstGeom>
        </p:spPr>
      </p:pic>
      <p:grpSp>
        <p:nvGrpSpPr>
          <p:cNvPr id="13" name="Group 12"/>
          <p:cNvGrpSpPr/>
          <p:nvPr/>
        </p:nvGrpSpPr>
        <p:grpSpPr>
          <a:xfrm>
            <a:off x="2931319" y="0"/>
            <a:ext cx="7002780" cy="3940596"/>
            <a:chOff x="2931319" y="0"/>
            <a:chExt cx="7002780" cy="3940596"/>
          </a:xfrm>
        </p:grpSpPr>
        <p:sp>
          <p:nvSpPr>
            <p:cNvPr id="14" name="Rectangle 13"/>
            <p:cNvSpPr/>
            <p:nvPr/>
          </p:nvSpPr>
          <p:spPr>
            <a:xfrm>
              <a:off x="4759845" y="0"/>
              <a:ext cx="2770632" cy="1784809"/>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8554" y="74555"/>
              <a:ext cx="2333214" cy="1784809"/>
            </a:xfrm>
            <a:prstGeom prst="rect">
              <a:avLst/>
            </a:prstGeom>
          </p:spPr>
        </p:pic>
        <p:sp>
          <p:nvSpPr>
            <p:cNvPr id="18" name="object 8"/>
            <p:cNvSpPr/>
            <p:nvPr/>
          </p:nvSpPr>
          <p:spPr>
            <a:xfrm>
              <a:off x="4442936" y="2227407"/>
              <a:ext cx="3404450" cy="655662"/>
            </a:xfrm>
            <a:prstGeom prst="rect">
              <a:avLst/>
            </a:prstGeom>
            <a:blipFill>
              <a:blip r:embed="rId7" cstate="print"/>
              <a:stretch>
                <a:fillRect/>
              </a:stretch>
            </a:blipFill>
          </p:spPr>
          <p:txBody>
            <a:bodyPr wrap="square" lIns="0" tIns="0" rIns="0" bIns="0" rtlCol="0"/>
            <a:lstStyle/>
            <a:p>
              <a:endParaRPr/>
            </a:p>
          </p:txBody>
        </p:sp>
        <p:sp>
          <p:nvSpPr>
            <p:cNvPr id="19" name="object 7"/>
            <p:cNvSpPr txBox="1"/>
            <p:nvPr/>
          </p:nvSpPr>
          <p:spPr>
            <a:xfrm>
              <a:off x="2931319" y="3089708"/>
              <a:ext cx="7002780" cy="408940"/>
            </a:xfrm>
            <a:prstGeom prst="rect">
              <a:avLst/>
            </a:prstGeom>
          </p:spPr>
          <p:txBody>
            <a:bodyPr vert="horz" wrap="square" lIns="0" tIns="13970" rIns="0" bIns="0" rtlCol="0">
              <a:spAutoFit/>
            </a:bodyPr>
            <a:lstStyle/>
            <a:p>
              <a:pPr marL="1705610">
                <a:lnSpc>
                  <a:spcPct val="100000"/>
                </a:lnSpc>
                <a:spcBef>
                  <a:spcPts val="110"/>
                </a:spcBef>
              </a:pPr>
              <a:r>
                <a:rPr sz="1250" spc="45" dirty="0">
                  <a:solidFill>
                    <a:srgbClr val="FFFFFF"/>
                  </a:solidFill>
                  <a:latin typeface="Times New Roman" panose="02020603050405020304" pitchFamily="18" charset="0"/>
                  <a:cs typeface="Times New Roman" panose="02020603050405020304" pitchFamily="18" charset="0"/>
                </a:rPr>
                <a:t>VIPROPERTY </a:t>
              </a:r>
              <a:r>
                <a:rPr sz="1250" spc="30" dirty="0">
                  <a:solidFill>
                    <a:srgbClr val="FFFFFF"/>
                  </a:solidFill>
                  <a:latin typeface="Times New Roman" panose="02020603050405020304" pitchFamily="18" charset="0"/>
                  <a:cs typeface="Times New Roman" panose="02020603050405020304" pitchFamily="18" charset="0"/>
                </a:rPr>
                <a:t>JOINT </a:t>
              </a:r>
              <a:r>
                <a:rPr sz="1250" spc="65" dirty="0">
                  <a:solidFill>
                    <a:srgbClr val="FFFFFF"/>
                  </a:solidFill>
                  <a:latin typeface="Times New Roman" panose="02020603050405020304" pitchFamily="18" charset="0"/>
                  <a:cs typeface="Times New Roman" panose="02020603050405020304" pitchFamily="18" charset="0"/>
                </a:rPr>
                <a:t>STOCK</a:t>
              </a:r>
              <a:r>
                <a:rPr sz="1250" spc="40" dirty="0">
                  <a:solidFill>
                    <a:srgbClr val="FFFFFF"/>
                  </a:solidFill>
                  <a:latin typeface="Times New Roman" panose="02020603050405020304" pitchFamily="18" charset="0"/>
                  <a:cs typeface="Times New Roman" panose="02020603050405020304" pitchFamily="18" charset="0"/>
                </a:rPr>
                <a:t> </a:t>
              </a:r>
              <a:r>
                <a:rPr sz="1250" spc="35" dirty="0">
                  <a:solidFill>
                    <a:srgbClr val="FFFFFF"/>
                  </a:solidFill>
                  <a:latin typeface="Times New Roman" panose="02020603050405020304" pitchFamily="18" charset="0"/>
                  <a:cs typeface="Times New Roman" panose="02020603050405020304" pitchFamily="18" charset="0"/>
                </a:rPr>
                <a:t>COMPANY</a:t>
              </a:r>
              <a:endParaRPr sz="1250" dirty="0">
                <a:latin typeface="Times New Roman" panose="02020603050405020304" pitchFamily="18" charset="0"/>
                <a:cs typeface="Times New Roman" panose="02020603050405020304" pitchFamily="18" charset="0"/>
              </a:endParaRPr>
            </a:p>
            <a:p>
              <a:pPr marL="12700">
                <a:lnSpc>
                  <a:spcPct val="100000"/>
                </a:lnSpc>
                <a:spcBef>
                  <a:spcPts val="5"/>
                </a:spcBef>
              </a:pPr>
              <a:r>
                <a:rPr sz="1250" spc="114" dirty="0">
                  <a:solidFill>
                    <a:srgbClr val="FFFFFF"/>
                  </a:solidFill>
                  <a:latin typeface="Times New Roman" panose="02020603050405020304" pitchFamily="18" charset="0"/>
                  <a:cs typeface="Times New Roman" panose="02020603050405020304" pitchFamily="18" charset="0"/>
                </a:rPr>
                <a:t>C1 </a:t>
              </a:r>
              <a:r>
                <a:rPr sz="1250" spc="-60" dirty="0">
                  <a:solidFill>
                    <a:srgbClr val="FFFFFF"/>
                  </a:solidFill>
                  <a:latin typeface="Times New Roman" panose="02020603050405020304" pitchFamily="18" charset="0"/>
                  <a:cs typeface="Times New Roman" panose="02020603050405020304" pitchFamily="18" charset="0"/>
                </a:rPr>
                <a:t>- </a:t>
              </a:r>
              <a:r>
                <a:rPr sz="1250" spc="-5" dirty="0" smtClean="0">
                  <a:solidFill>
                    <a:srgbClr val="FFFFFF"/>
                  </a:solidFill>
                  <a:latin typeface="Times New Roman" panose="02020603050405020304" pitchFamily="18" charset="0"/>
                  <a:cs typeface="Times New Roman" panose="02020603050405020304" pitchFamily="18" charset="0"/>
                </a:rPr>
                <a:t>SH.</a:t>
              </a:r>
              <a:r>
                <a:rPr lang="en-US" sz="1250" spc="-5" dirty="0" smtClean="0">
                  <a:solidFill>
                    <a:srgbClr val="FFFFFF"/>
                  </a:solidFill>
                  <a:latin typeface="Times New Roman" panose="02020603050405020304" pitchFamily="18" charset="0"/>
                  <a:cs typeface="Times New Roman" panose="02020603050405020304" pitchFamily="18" charset="0"/>
                </a:rPr>
                <a:t>09 </a:t>
              </a:r>
              <a:r>
                <a:rPr sz="1250" spc="5" dirty="0" err="1" smtClean="0">
                  <a:solidFill>
                    <a:srgbClr val="FFFFFF"/>
                  </a:solidFill>
                  <a:latin typeface="Times New Roman" panose="02020603050405020304" pitchFamily="18" charset="0"/>
                  <a:cs typeface="Times New Roman" panose="02020603050405020304" pitchFamily="18" charset="0"/>
                </a:rPr>
                <a:t>Vinhomes</a:t>
              </a:r>
              <a:r>
                <a:rPr sz="1250" spc="5" dirty="0" smtClean="0">
                  <a:solidFill>
                    <a:srgbClr val="FFFFFF"/>
                  </a:solidFill>
                  <a:latin typeface="Times New Roman" panose="02020603050405020304" pitchFamily="18" charset="0"/>
                  <a:cs typeface="Times New Roman" panose="02020603050405020304" pitchFamily="18" charset="0"/>
                </a:rPr>
                <a:t> </a:t>
              </a:r>
              <a:r>
                <a:rPr sz="1250" spc="35" dirty="0">
                  <a:solidFill>
                    <a:srgbClr val="FFFFFF"/>
                  </a:solidFill>
                  <a:latin typeface="Times New Roman" panose="02020603050405020304" pitchFamily="18" charset="0"/>
                  <a:cs typeface="Times New Roman" panose="02020603050405020304" pitchFamily="18" charset="0"/>
                </a:rPr>
                <a:t>Central </a:t>
              </a:r>
              <a:r>
                <a:rPr sz="1250" spc="45" dirty="0">
                  <a:solidFill>
                    <a:srgbClr val="FFFFFF"/>
                  </a:solidFill>
                  <a:latin typeface="Times New Roman" panose="02020603050405020304" pitchFamily="18" charset="0"/>
                  <a:cs typeface="Times New Roman" panose="02020603050405020304" pitchFamily="18" charset="0"/>
                </a:rPr>
                <a:t>Park, </a:t>
              </a:r>
              <a:r>
                <a:rPr sz="1250" dirty="0">
                  <a:solidFill>
                    <a:srgbClr val="FFFFFF"/>
                  </a:solidFill>
                  <a:latin typeface="Times New Roman" panose="02020603050405020304" pitchFamily="18" charset="0"/>
                  <a:cs typeface="Times New Roman" panose="02020603050405020304" pitchFamily="18" charset="0"/>
                </a:rPr>
                <a:t>720A </a:t>
              </a:r>
              <a:r>
                <a:rPr sz="1250" spc="20" dirty="0">
                  <a:solidFill>
                    <a:srgbClr val="FFFFFF"/>
                  </a:solidFill>
                  <a:latin typeface="Times New Roman" panose="02020603050405020304" pitchFamily="18" charset="0"/>
                  <a:cs typeface="Times New Roman" panose="02020603050405020304" pitchFamily="18" charset="0"/>
                </a:rPr>
                <a:t>Dien </a:t>
              </a:r>
              <a:r>
                <a:rPr sz="1250" spc="25" dirty="0">
                  <a:solidFill>
                    <a:srgbClr val="FFFFFF"/>
                  </a:solidFill>
                  <a:latin typeface="Times New Roman" panose="02020603050405020304" pitchFamily="18" charset="0"/>
                  <a:cs typeface="Times New Roman" panose="02020603050405020304" pitchFamily="18" charset="0"/>
                </a:rPr>
                <a:t>Bien </a:t>
              </a:r>
              <a:r>
                <a:rPr sz="1250" spc="40" dirty="0">
                  <a:solidFill>
                    <a:srgbClr val="FFFFFF"/>
                  </a:solidFill>
                  <a:latin typeface="Times New Roman" panose="02020603050405020304" pitchFamily="18" charset="0"/>
                  <a:cs typeface="Times New Roman" panose="02020603050405020304" pitchFamily="18" charset="0"/>
                </a:rPr>
                <a:t>Phu </a:t>
              </a:r>
              <a:r>
                <a:rPr sz="1250" spc="15" dirty="0">
                  <a:solidFill>
                    <a:srgbClr val="FFFFFF"/>
                  </a:solidFill>
                  <a:latin typeface="Times New Roman" panose="02020603050405020304" pitchFamily="18" charset="0"/>
                  <a:cs typeface="Times New Roman" panose="02020603050405020304" pitchFamily="18" charset="0"/>
                </a:rPr>
                <a:t>Str, </a:t>
              </a:r>
              <a:r>
                <a:rPr sz="1250" spc="-10" dirty="0">
                  <a:solidFill>
                    <a:srgbClr val="FFFFFF"/>
                  </a:solidFill>
                  <a:latin typeface="Times New Roman" panose="02020603050405020304" pitchFamily="18" charset="0"/>
                  <a:cs typeface="Times New Roman" panose="02020603050405020304" pitchFamily="18" charset="0"/>
                </a:rPr>
                <a:t>Ward 22, </a:t>
              </a:r>
              <a:r>
                <a:rPr sz="1250" spc="30" dirty="0">
                  <a:solidFill>
                    <a:srgbClr val="FFFFFF"/>
                  </a:solidFill>
                  <a:latin typeface="Times New Roman" panose="02020603050405020304" pitchFamily="18" charset="0"/>
                  <a:cs typeface="Times New Roman" panose="02020603050405020304" pitchFamily="18" charset="0"/>
                </a:rPr>
                <a:t>Binh </a:t>
              </a:r>
              <a:r>
                <a:rPr sz="1250" spc="35" dirty="0">
                  <a:solidFill>
                    <a:srgbClr val="FFFFFF"/>
                  </a:solidFill>
                  <a:latin typeface="Times New Roman" panose="02020603050405020304" pitchFamily="18" charset="0"/>
                  <a:cs typeface="Times New Roman" panose="02020603050405020304" pitchFamily="18" charset="0"/>
                </a:rPr>
                <a:t>Thanh </a:t>
              </a:r>
              <a:r>
                <a:rPr sz="1250" spc="25" dirty="0">
                  <a:solidFill>
                    <a:srgbClr val="FFFFFF"/>
                  </a:solidFill>
                  <a:latin typeface="Times New Roman" panose="02020603050405020304" pitchFamily="18" charset="0"/>
                  <a:cs typeface="Times New Roman" panose="02020603050405020304" pitchFamily="18" charset="0"/>
                </a:rPr>
                <a:t>Dist,</a:t>
              </a:r>
              <a:r>
                <a:rPr sz="1250" spc="120" dirty="0">
                  <a:solidFill>
                    <a:srgbClr val="FFFFFF"/>
                  </a:solidFill>
                  <a:latin typeface="Times New Roman" panose="02020603050405020304" pitchFamily="18" charset="0"/>
                  <a:cs typeface="Times New Roman" panose="02020603050405020304" pitchFamily="18" charset="0"/>
                </a:rPr>
                <a:t> </a:t>
              </a:r>
              <a:r>
                <a:rPr sz="1250" spc="50" dirty="0">
                  <a:solidFill>
                    <a:srgbClr val="FFFFFF"/>
                  </a:solidFill>
                  <a:latin typeface="Times New Roman" panose="02020603050405020304" pitchFamily="18" charset="0"/>
                  <a:cs typeface="Times New Roman" panose="02020603050405020304" pitchFamily="18" charset="0"/>
                </a:rPr>
                <a:t>HCMC</a:t>
              </a:r>
              <a:endParaRPr sz="1250" dirty="0">
                <a:latin typeface="Times New Roman" panose="02020603050405020304" pitchFamily="18" charset="0"/>
                <a:cs typeface="Times New Roman" panose="02020603050405020304" pitchFamily="18" charset="0"/>
              </a:endParaRPr>
            </a:p>
          </p:txBody>
        </p:sp>
        <p:sp>
          <p:nvSpPr>
            <p:cNvPr id="20" name="object 4"/>
            <p:cNvSpPr/>
            <p:nvPr/>
          </p:nvSpPr>
          <p:spPr>
            <a:xfrm>
              <a:off x="4659261" y="3618712"/>
              <a:ext cx="2971800" cy="0"/>
            </a:xfrm>
            <a:custGeom>
              <a:avLst/>
              <a:gdLst/>
              <a:ahLst/>
              <a:cxnLst/>
              <a:rect l="l" t="t" r="r" b="b"/>
              <a:pathLst>
                <a:path w="2971800">
                  <a:moveTo>
                    <a:pt x="0" y="0"/>
                  </a:moveTo>
                  <a:lnTo>
                    <a:pt x="2971495" y="0"/>
                  </a:lnTo>
                </a:path>
              </a:pathLst>
            </a:custGeom>
            <a:ln w="15265">
              <a:solidFill>
                <a:srgbClr val="FFFFFF"/>
              </a:solidFill>
            </a:ln>
          </p:spPr>
          <p:txBody>
            <a:bodyPr wrap="square" lIns="0" tIns="0" rIns="0" bIns="0" rtlCol="0"/>
            <a:lstStyle/>
            <a:p>
              <a:endParaRPr/>
            </a:p>
          </p:txBody>
        </p:sp>
        <p:grpSp>
          <p:nvGrpSpPr>
            <p:cNvPr id="21" name="Group 20"/>
            <p:cNvGrpSpPr/>
            <p:nvPr/>
          </p:nvGrpSpPr>
          <p:grpSpPr>
            <a:xfrm>
              <a:off x="5088177" y="3741219"/>
              <a:ext cx="2113967" cy="199377"/>
              <a:chOff x="3531101" y="3365633"/>
              <a:chExt cx="2113967" cy="199377"/>
            </a:xfrm>
          </p:grpSpPr>
          <p:sp>
            <p:nvSpPr>
              <p:cNvPr id="22" name="object 5"/>
              <p:cNvSpPr/>
              <p:nvPr/>
            </p:nvSpPr>
            <p:spPr>
              <a:xfrm>
                <a:off x="3531101" y="3365633"/>
                <a:ext cx="1053433" cy="199377"/>
              </a:xfrm>
              <a:prstGeom prst="rect">
                <a:avLst/>
              </a:prstGeom>
              <a:blipFill>
                <a:blip r:embed="rId8" cstate="print"/>
                <a:stretch>
                  <a:fillRect/>
                </a:stretch>
              </a:blipFill>
            </p:spPr>
            <p:txBody>
              <a:bodyPr wrap="square" lIns="0" tIns="0" rIns="0" bIns="0" rtlCol="0"/>
              <a:lstStyle/>
              <a:p>
                <a:endParaRPr/>
              </a:p>
            </p:txBody>
          </p:sp>
          <p:sp>
            <p:nvSpPr>
              <p:cNvPr id="23" name="object 6"/>
              <p:cNvSpPr/>
              <p:nvPr/>
            </p:nvSpPr>
            <p:spPr>
              <a:xfrm>
                <a:off x="4634103" y="3405530"/>
                <a:ext cx="1010965" cy="102946"/>
              </a:xfrm>
              <a:prstGeom prst="rect">
                <a:avLst/>
              </a:prstGeom>
              <a:blipFill>
                <a:blip r:embed="rId9" cstate="print"/>
                <a:stretch>
                  <a:fillRect/>
                </a:stretch>
              </a:blipFill>
            </p:spPr>
            <p:txBody>
              <a:bodyPr wrap="square" lIns="0" tIns="0" rIns="0" bIns="0" rtlCol="0"/>
              <a:lstStyle/>
              <a:p>
                <a:endParaRPr/>
              </a:p>
            </p:txBody>
          </p:sp>
        </p:grpSp>
      </p:grpSp>
    </p:spTree>
    <p:extLst>
      <p:ext uri="{BB962C8B-B14F-4D97-AF65-F5344CB8AC3E}">
        <p14:creationId xmlns:p14="http://schemas.microsoft.com/office/powerpoint/2010/main" val="27801273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5777" r="1184"/>
          <a:stretch/>
        </p:blipFill>
        <p:spPr>
          <a:xfrm>
            <a:off x="0" y="0"/>
            <a:ext cx="12192000" cy="6858000"/>
          </a:xfrm>
          <a:prstGeom prst="rect">
            <a:avLst/>
          </a:prstGeom>
        </p:spPr>
      </p:pic>
      <p:grpSp>
        <p:nvGrpSpPr>
          <p:cNvPr id="7" name="Group 6"/>
          <p:cNvGrpSpPr/>
          <p:nvPr/>
        </p:nvGrpSpPr>
        <p:grpSpPr>
          <a:xfrm>
            <a:off x="0" y="4962756"/>
            <a:ext cx="12192000" cy="2056979"/>
            <a:chOff x="0" y="4540214"/>
            <a:chExt cx="12192000" cy="2056979"/>
          </a:xfrm>
        </p:grpSpPr>
        <p:sp>
          <p:nvSpPr>
            <p:cNvPr id="5" name="Rectangle 4"/>
            <p:cNvSpPr/>
            <p:nvPr/>
          </p:nvSpPr>
          <p:spPr>
            <a:xfrm>
              <a:off x="0" y="5427247"/>
              <a:ext cx="12192000" cy="1025639"/>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6885" y="5508780"/>
              <a:ext cx="9087557" cy="767518"/>
            </a:xfrm>
            <a:prstGeom prst="rect">
              <a:avLst/>
            </a:prstGeom>
          </p:spPr>
          <p:txBody>
            <a:bodyPr wrap="square">
              <a:spAutoFit/>
            </a:bodyPr>
            <a:lstStyle/>
            <a:p>
              <a:pPr marL="12700">
                <a:lnSpc>
                  <a:spcPts val="2525"/>
                </a:lnSpc>
                <a:spcBef>
                  <a:spcPts val="126"/>
                </a:spcBef>
              </a:pPr>
              <a:r>
                <a:rPr lang="en-US" sz="2400" dirty="0">
                  <a:solidFill>
                    <a:srgbClr val="FFFFFF"/>
                  </a:solidFill>
                  <a:latin typeface="Times New Roman"/>
                  <a:cs typeface="Times New Roman"/>
                </a:rPr>
                <a:t>So</a:t>
              </a:r>
              <a:r>
                <a:rPr lang="en-US" sz="2400" spc="11" dirty="0">
                  <a:solidFill>
                    <a:srgbClr val="FFFFFF"/>
                  </a:solidFill>
                  <a:latin typeface="Times New Roman"/>
                  <a:cs typeface="Times New Roman"/>
                </a:rPr>
                <a:t>u</a:t>
              </a:r>
              <a:r>
                <a:rPr lang="en-US" sz="2400" dirty="0">
                  <a:solidFill>
                    <a:srgbClr val="FFFFFF"/>
                  </a:solidFill>
                  <a:latin typeface="Times New Roman"/>
                  <a:cs typeface="Times New Roman"/>
                </a:rPr>
                <a:t>thea</a:t>
              </a:r>
              <a:r>
                <a:rPr lang="en-US" sz="2400" spc="11" dirty="0">
                  <a:solidFill>
                    <a:srgbClr val="FFFFFF"/>
                  </a:solidFill>
                  <a:latin typeface="Times New Roman"/>
                  <a:cs typeface="Times New Roman"/>
                </a:rPr>
                <a:t>s</a:t>
              </a:r>
              <a:r>
                <a:rPr lang="en-US" sz="2400" dirty="0">
                  <a:solidFill>
                    <a:srgbClr val="FFFFFF"/>
                  </a:solidFill>
                  <a:latin typeface="Times New Roman"/>
                  <a:cs typeface="Times New Roman"/>
                </a:rPr>
                <a:t>t</a:t>
              </a:r>
              <a:r>
                <a:rPr lang="en-US" sz="2400" spc="-86" dirty="0">
                  <a:solidFill>
                    <a:srgbClr val="FFFFFF"/>
                  </a:solidFill>
                  <a:latin typeface="Times New Roman"/>
                  <a:cs typeface="Times New Roman"/>
                </a:rPr>
                <a:t> </a:t>
              </a:r>
              <a:r>
                <a:rPr lang="en-US" sz="2400" dirty="0">
                  <a:solidFill>
                    <a:srgbClr val="FFFFFF"/>
                  </a:solidFill>
                  <a:latin typeface="Times New Roman"/>
                  <a:cs typeface="Times New Roman"/>
                </a:rPr>
                <a:t>Asia's </a:t>
              </a:r>
              <a:r>
                <a:rPr lang="en-US" sz="2400" spc="18" dirty="0">
                  <a:solidFill>
                    <a:srgbClr val="FFFFFF"/>
                  </a:solidFill>
                  <a:latin typeface="Times New Roman"/>
                  <a:cs typeface="Times New Roman"/>
                </a:rPr>
                <a:t> </a:t>
              </a:r>
              <a:r>
                <a:rPr lang="en-US" sz="2400" dirty="0">
                  <a:solidFill>
                    <a:srgbClr val="FFFFFF"/>
                  </a:solidFill>
                  <a:latin typeface="Times New Roman"/>
                  <a:cs typeface="Times New Roman"/>
                </a:rPr>
                <a:t>large</a:t>
              </a:r>
              <a:r>
                <a:rPr lang="en-US" sz="2400" spc="11" dirty="0">
                  <a:solidFill>
                    <a:srgbClr val="FFFFFF"/>
                  </a:solidFill>
                  <a:latin typeface="Times New Roman"/>
                  <a:cs typeface="Times New Roman"/>
                </a:rPr>
                <a:t>s</a:t>
              </a:r>
              <a:r>
                <a:rPr lang="en-US" sz="2400" dirty="0">
                  <a:solidFill>
                    <a:srgbClr val="FFFFFF"/>
                  </a:solidFill>
                  <a:latin typeface="Times New Roman"/>
                  <a:cs typeface="Times New Roman"/>
                </a:rPr>
                <a:t>t</a:t>
              </a:r>
              <a:r>
                <a:rPr lang="en-US" sz="2400" spc="-46" dirty="0">
                  <a:solidFill>
                    <a:srgbClr val="FFFFFF"/>
                  </a:solidFill>
                  <a:latin typeface="Times New Roman"/>
                  <a:cs typeface="Times New Roman"/>
                </a:rPr>
                <a:t> </a:t>
              </a:r>
              <a:r>
                <a:rPr lang="en-US" sz="2400" dirty="0">
                  <a:solidFill>
                    <a:srgbClr val="FFFFFF"/>
                  </a:solidFill>
                  <a:latin typeface="Times New Roman"/>
                  <a:cs typeface="Times New Roman"/>
                </a:rPr>
                <a:t>rive</a:t>
              </a:r>
              <a:r>
                <a:rPr lang="en-US" sz="2400" spc="9" dirty="0">
                  <a:solidFill>
                    <a:srgbClr val="FFFFFF"/>
                  </a:solidFill>
                  <a:latin typeface="Times New Roman"/>
                  <a:cs typeface="Times New Roman"/>
                </a:rPr>
                <a:t>r</a:t>
              </a:r>
              <a:r>
                <a:rPr lang="en-US" sz="2400" dirty="0">
                  <a:solidFill>
                    <a:srgbClr val="FFFFFF"/>
                  </a:solidFill>
                  <a:latin typeface="Times New Roman"/>
                  <a:cs typeface="Times New Roman"/>
                </a:rPr>
                <a:t>ine</a:t>
              </a:r>
              <a:r>
                <a:rPr lang="en-US" sz="2400" spc="488" dirty="0">
                  <a:solidFill>
                    <a:srgbClr val="FFFFFF"/>
                  </a:solidFill>
                  <a:latin typeface="Times New Roman"/>
                  <a:cs typeface="Times New Roman"/>
                </a:rPr>
                <a:t> </a:t>
              </a:r>
              <a:r>
                <a:rPr lang="en-US" sz="2400" dirty="0">
                  <a:solidFill>
                    <a:srgbClr val="FFFFFF"/>
                  </a:solidFill>
                  <a:latin typeface="Times New Roman"/>
                  <a:cs typeface="Times New Roman"/>
                </a:rPr>
                <a:t>pa</a:t>
              </a:r>
              <a:r>
                <a:rPr lang="en-US" sz="2400" spc="4" dirty="0">
                  <a:solidFill>
                    <a:srgbClr val="FFFFFF"/>
                  </a:solidFill>
                  <a:latin typeface="Times New Roman"/>
                  <a:cs typeface="Times New Roman"/>
                </a:rPr>
                <a:t>r</a:t>
              </a:r>
              <a:r>
                <a:rPr lang="en-US" sz="2400" dirty="0">
                  <a:solidFill>
                    <a:srgbClr val="FFFFFF"/>
                  </a:solidFill>
                  <a:latin typeface="Times New Roman"/>
                  <a:cs typeface="Times New Roman"/>
                </a:rPr>
                <a:t>k</a:t>
              </a:r>
              <a:r>
                <a:rPr lang="en-US" sz="2400" spc="452" dirty="0">
                  <a:solidFill>
                    <a:srgbClr val="FFFFFF"/>
                  </a:solidFill>
                  <a:latin typeface="Times New Roman"/>
                  <a:cs typeface="Times New Roman"/>
                </a:rPr>
                <a:t> </a:t>
              </a:r>
              <a:r>
                <a:rPr lang="en-US" sz="2400" spc="-4" dirty="0">
                  <a:solidFill>
                    <a:srgbClr val="FFFFFF"/>
                  </a:solidFill>
                  <a:latin typeface="Times New Roman"/>
                  <a:cs typeface="Times New Roman"/>
                </a:rPr>
                <a:t>(</a:t>
              </a:r>
              <a:r>
                <a:rPr lang="en-US" sz="2400" spc="4" dirty="0">
                  <a:solidFill>
                    <a:srgbClr val="FFFFFF"/>
                  </a:solidFill>
                  <a:latin typeface="Times New Roman"/>
                  <a:cs typeface="Times New Roman"/>
                </a:rPr>
                <a:t>3</a:t>
              </a:r>
              <a:r>
                <a:rPr lang="en-US" sz="2400" dirty="0">
                  <a:solidFill>
                    <a:srgbClr val="FFFFFF"/>
                  </a:solidFill>
                  <a:latin typeface="Times New Roman"/>
                  <a:cs typeface="Times New Roman"/>
                </a:rPr>
                <a:t>6</a:t>
              </a:r>
              <a:r>
                <a:rPr lang="en-US" sz="2400" spc="275" dirty="0">
                  <a:solidFill>
                    <a:srgbClr val="FFFFFF"/>
                  </a:solidFill>
                  <a:latin typeface="Times New Roman"/>
                  <a:cs typeface="Times New Roman"/>
                </a:rPr>
                <a:t> </a:t>
              </a:r>
              <a:r>
                <a:rPr lang="en-US" sz="2400" dirty="0">
                  <a:solidFill>
                    <a:srgbClr val="FFFFFF"/>
                  </a:solidFill>
                  <a:latin typeface="Times New Roman"/>
                  <a:cs typeface="Times New Roman"/>
                </a:rPr>
                <a:t>hecta</a:t>
              </a:r>
              <a:r>
                <a:rPr lang="en-US" sz="2400" spc="4" dirty="0">
                  <a:solidFill>
                    <a:srgbClr val="FFFFFF"/>
                  </a:solidFill>
                  <a:latin typeface="Times New Roman"/>
                  <a:cs typeface="Times New Roman"/>
                </a:rPr>
                <a:t>r</a:t>
              </a:r>
              <a:r>
                <a:rPr lang="en-US" sz="2400" dirty="0">
                  <a:solidFill>
                    <a:srgbClr val="FFFFFF"/>
                  </a:solidFill>
                  <a:latin typeface="Times New Roman"/>
                  <a:cs typeface="Times New Roman"/>
                </a:rPr>
                <a:t>e)</a:t>
              </a:r>
              <a:endParaRPr lang="en-US" sz="2400" dirty="0">
                <a:latin typeface="Times New Roman"/>
                <a:cs typeface="Times New Roman"/>
              </a:endParaRPr>
            </a:p>
            <a:p>
              <a:pPr marL="12700" marR="45720">
                <a:lnSpc>
                  <a:spcPct val="95825"/>
                </a:lnSpc>
              </a:pPr>
              <a:r>
                <a:rPr lang="en-US" sz="2400" dirty="0">
                  <a:solidFill>
                    <a:srgbClr val="FFFFFF"/>
                  </a:solidFill>
                  <a:latin typeface="Times New Roman"/>
                  <a:cs typeface="Times New Roman"/>
                </a:rPr>
                <a:t>Light</a:t>
              </a:r>
              <a:r>
                <a:rPr lang="en-US" sz="2400" spc="249" dirty="0">
                  <a:solidFill>
                    <a:srgbClr val="FFFFFF"/>
                  </a:solidFill>
                  <a:latin typeface="Times New Roman"/>
                  <a:cs typeface="Times New Roman"/>
                </a:rPr>
                <a:t> </a:t>
              </a:r>
              <a:r>
                <a:rPr lang="en-US" sz="2400" dirty="0">
                  <a:solidFill>
                    <a:srgbClr val="FFFFFF"/>
                  </a:solidFill>
                  <a:latin typeface="Times New Roman"/>
                  <a:cs typeface="Times New Roman"/>
                </a:rPr>
                <a:t>as</a:t>
              </a:r>
              <a:r>
                <a:rPr lang="en-US" sz="2400" spc="-158" dirty="0">
                  <a:solidFill>
                    <a:srgbClr val="FFFFFF"/>
                  </a:solidFill>
                  <a:latin typeface="Times New Roman"/>
                  <a:cs typeface="Times New Roman"/>
                </a:rPr>
                <a:t> </a:t>
              </a:r>
              <a:r>
                <a:rPr lang="en-US" sz="2400" dirty="0">
                  <a:solidFill>
                    <a:srgbClr val="FFFFFF"/>
                  </a:solidFill>
                  <a:latin typeface="Times New Roman"/>
                  <a:cs typeface="Times New Roman"/>
                </a:rPr>
                <a:t>st</a:t>
              </a:r>
              <a:r>
                <a:rPr lang="en-US" sz="2400" spc="4" dirty="0">
                  <a:solidFill>
                    <a:srgbClr val="FFFFFF"/>
                  </a:solidFill>
                  <a:latin typeface="Times New Roman"/>
                  <a:cs typeface="Times New Roman"/>
                </a:rPr>
                <a:t>y</a:t>
              </a:r>
              <a:r>
                <a:rPr lang="en-US" sz="2400" dirty="0">
                  <a:solidFill>
                    <a:srgbClr val="FFFFFF"/>
                  </a:solidFill>
                  <a:latin typeface="Times New Roman"/>
                  <a:cs typeface="Times New Roman"/>
                </a:rPr>
                <a:t>le of</a:t>
              </a:r>
              <a:r>
                <a:rPr lang="en-US" sz="2400" spc="169" dirty="0">
                  <a:solidFill>
                    <a:srgbClr val="FFFFFF"/>
                  </a:solidFill>
                  <a:latin typeface="Times New Roman"/>
                  <a:cs typeface="Times New Roman"/>
                </a:rPr>
                <a:t> </a:t>
              </a:r>
              <a:r>
                <a:rPr lang="en-US" sz="2400" dirty="0">
                  <a:solidFill>
                    <a:srgbClr val="FFFFFF"/>
                  </a:solidFill>
                  <a:latin typeface="Times New Roman"/>
                  <a:cs typeface="Times New Roman"/>
                </a:rPr>
                <a:t>Garde</a:t>
              </a:r>
              <a:r>
                <a:rPr lang="en-US" sz="2400" spc="11" dirty="0">
                  <a:solidFill>
                    <a:srgbClr val="FFFFFF"/>
                  </a:solidFill>
                  <a:latin typeface="Times New Roman"/>
                  <a:cs typeface="Times New Roman"/>
                </a:rPr>
                <a:t>n</a:t>
              </a:r>
              <a:r>
                <a:rPr lang="en-US" sz="2400" dirty="0">
                  <a:solidFill>
                    <a:srgbClr val="FFFFFF"/>
                  </a:solidFill>
                  <a:latin typeface="Times New Roman"/>
                  <a:cs typeface="Times New Roman"/>
                </a:rPr>
                <a:t>s</a:t>
              </a:r>
              <a:r>
                <a:rPr lang="en-US" sz="2400" spc="-8" dirty="0">
                  <a:solidFill>
                    <a:srgbClr val="FFFFFF"/>
                  </a:solidFill>
                  <a:latin typeface="Times New Roman"/>
                  <a:cs typeface="Times New Roman"/>
                </a:rPr>
                <a:t> </a:t>
              </a:r>
              <a:r>
                <a:rPr lang="en-US" sz="2400" dirty="0">
                  <a:solidFill>
                    <a:srgbClr val="FFFFFF"/>
                  </a:solidFill>
                  <a:latin typeface="Times New Roman"/>
                  <a:cs typeface="Times New Roman"/>
                </a:rPr>
                <a:t>by</a:t>
              </a:r>
              <a:r>
                <a:rPr lang="en-US" sz="2400" spc="167" dirty="0">
                  <a:solidFill>
                    <a:srgbClr val="FFFFFF"/>
                  </a:solidFill>
                  <a:latin typeface="Times New Roman"/>
                  <a:cs typeface="Times New Roman"/>
                </a:rPr>
                <a:t> </a:t>
              </a:r>
              <a:r>
                <a:rPr lang="en-US" sz="2400" dirty="0">
                  <a:solidFill>
                    <a:srgbClr val="FFFFFF"/>
                  </a:solidFill>
                  <a:latin typeface="Times New Roman"/>
                  <a:cs typeface="Times New Roman"/>
                </a:rPr>
                <a:t>t</a:t>
              </a:r>
              <a:r>
                <a:rPr lang="en-US" sz="2400" spc="4" dirty="0">
                  <a:solidFill>
                    <a:srgbClr val="FFFFFF"/>
                  </a:solidFill>
                  <a:latin typeface="Times New Roman"/>
                  <a:cs typeface="Times New Roman"/>
                </a:rPr>
                <a:t>h</a:t>
              </a:r>
              <a:r>
                <a:rPr lang="en-US" sz="2400" dirty="0">
                  <a:solidFill>
                    <a:srgbClr val="FFFFFF"/>
                  </a:solidFill>
                  <a:latin typeface="Times New Roman"/>
                  <a:cs typeface="Times New Roman"/>
                </a:rPr>
                <a:t>e</a:t>
              </a:r>
              <a:r>
                <a:rPr lang="en-US" sz="2400" spc="518" dirty="0">
                  <a:solidFill>
                    <a:srgbClr val="FFFFFF"/>
                  </a:solidFill>
                  <a:latin typeface="Times New Roman"/>
                  <a:cs typeface="Times New Roman"/>
                </a:rPr>
                <a:t> </a:t>
              </a:r>
              <a:r>
                <a:rPr lang="en-US" sz="2400" spc="4" dirty="0">
                  <a:solidFill>
                    <a:srgbClr val="FFFFFF"/>
                  </a:solidFill>
                  <a:latin typeface="Times New Roman"/>
                  <a:cs typeface="Times New Roman"/>
                </a:rPr>
                <a:t>B</a:t>
              </a:r>
              <a:r>
                <a:rPr lang="en-US" sz="2400" dirty="0">
                  <a:solidFill>
                    <a:srgbClr val="FFFFFF"/>
                  </a:solidFill>
                  <a:latin typeface="Times New Roman"/>
                  <a:cs typeface="Times New Roman"/>
                </a:rPr>
                <a:t>ay</a:t>
              </a:r>
              <a:endParaRPr lang="en-US" sz="2400" dirty="0">
                <a:latin typeface="Times New Roman"/>
                <a:cs typeface="Times New Roman"/>
              </a:endParaRPr>
            </a:p>
          </p:txBody>
        </p:sp>
        <p:sp>
          <p:nvSpPr>
            <p:cNvPr id="11" name="Rectangle 10"/>
            <p:cNvSpPr/>
            <p:nvPr/>
          </p:nvSpPr>
          <p:spPr>
            <a:xfrm>
              <a:off x="389840" y="5538308"/>
              <a:ext cx="104172" cy="827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2E40"/>
                </a:solidFill>
              </a:endParaRPr>
            </a:p>
          </p:txBody>
        </p:sp>
        <p:grpSp>
          <p:nvGrpSpPr>
            <p:cNvPr id="17" name="Group 16"/>
            <p:cNvGrpSpPr/>
            <p:nvPr/>
          </p:nvGrpSpPr>
          <p:grpSpPr>
            <a:xfrm>
              <a:off x="9485334" y="4540214"/>
              <a:ext cx="2470299" cy="2056979"/>
              <a:chOff x="8651957" y="4945328"/>
              <a:chExt cx="2470299" cy="2056979"/>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b="20375"/>
              <a:stretch/>
            </p:blipFill>
            <p:spPr>
              <a:xfrm>
                <a:off x="8651957" y="5856672"/>
                <a:ext cx="1115868" cy="1001328"/>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20375"/>
              <a:stretch/>
            </p:blipFill>
            <p:spPr>
              <a:xfrm>
                <a:off x="10136934" y="5965077"/>
                <a:ext cx="985322" cy="884182"/>
              </a:xfrm>
              <a:prstGeom prst="rect">
                <a:avLst/>
              </a:prstGeom>
            </p:spPr>
          </p:pic>
          <p:pic>
            <p:nvPicPr>
              <p:cNvPr id="16" name="Picture 15"/>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9021066" y="4945328"/>
                <a:ext cx="1824769" cy="2056979"/>
              </a:xfrm>
              <a:prstGeom prst="rect">
                <a:avLst/>
              </a:prstGeom>
            </p:spPr>
          </p:pic>
        </p:grpSp>
      </p:grpSp>
      <p:grpSp>
        <p:nvGrpSpPr>
          <p:cNvPr id="3" name="Group 2"/>
          <p:cNvGrpSpPr/>
          <p:nvPr/>
        </p:nvGrpSpPr>
        <p:grpSpPr>
          <a:xfrm>
            <a:off x="194920" y="2828"/>
            <a:ext cx="2375432" cy="2118167"/>
            <a:chOff x="4709262" y="1"/>
            <a:chExt cx="2868690" cy="2558004"/>
          </a:xfrm>
        </p:grpSpPr>
        <p:sp>
          <p:nvSpPr>
            <p:cNvPr id="15" name="Rectangle 14"/>
            <p:cNvSpPr/>
            <p:nvPr/>
          </p:nvSpPr>
          <p:spPr>
            <a:xfrm>
              <a:off x="4709263" y="1"/>
              <a:ext cx="2868689" cy="2558004"/>
            </a:xfrm>
            <a:prstGeom prst="rect">
              <a:avLst/>
            </a:prstGeom>
            <a:solidFill>
              <a:srgbClr val="0C2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709262" y="307425"/>
              <a:ext cx="2868689" cy="706203"/>
            </a:xfrm>
            <a:prstGeom prst="rect">
              <a:avLst/>
            </a:prstGeom>
            <a:noFill/>
          </p:spPr>
          <p:txBody>
            <a:bodyPr wrap="square" rtlCol="0">
              <a:spAutoFit/>
            </a:bodyPr>
            <a:lstStyle/>
            <a:p>
              <a:pPr algn="ctr"/>
              <a:r>
                <a:rPr lang="en-US" sz="3200" b="1" dirty="0" smtClean="0">
                  <a:solidFill>
                    <a:schemeClr val="bg1"/>
                  </a:solidFill>
                  <a:latin typeface="Roboto" panose="02000000000000000000" pitchFamily="2" charset="0"/>
                  <a:ea typeface="Roboto" panose="02000000000000000000" pitchFamily="2" charset="0"/>
                  <a:cs typeface="Roboto" panose="02000000000000000000" pitchFamily="2" charset="0"/>
                </a:rPr>
                <a:t>AMENITIES</a:t>
              </a:r>
              <a:endParaRPr lang="en-US" sz="32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5276" y="1153034"/>
              <a:ext cx="1836665" cy="1404971"/>
            </a:xfrm>
            <a:prstGeom prst="rect">
              <a:avLst/>
            </a:prstGeom>
          </p:spPr>
        </p:pic>
      </p:grpSp>
      <p:sp>
        <p:nvSpPr>
          <p:cNvPr id="21" name="Rectangle 20"/>
          <p:cNvSpPr/>
          <p:nvPr/>
        </p:nvSpPr>
        <p:spPr>
          <a:xfrm>
            <a:off x="2617713" y="0"/>
            <a:ext cx="9574287" cy="553998"/>
          </a:xfrm>
          <a:prstGeom prst="rect">
            <a:avLst/>
          </a:prstGeom>
        </p:spPr>
        <p:txBody>
          <a:bodyPr wrap="square">
            <a:spAutoFit/>
          </a:bodyPr>
          <a:lstStyle/>
          <a:p>
            <a:pPr algn="just"/>
            <a:r>
              <a:rPr lang="en-US" sz="1000" i="1" dirty="0" smtClean="0">
                <a:solidFill>
                  <a:schemeClr val="bg1"/>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138328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p:cNvGrpSpPr/>
          <p:nvPr/>
        </p:nvGrpSpPr>
        <p:grpSpPr>
          <a:xfrm>
            <a:off x="0" y="4962756"/>
            <a:ext cx="12192000" cy="2056979"/>
            <a:chOff x="0" y="4540214"/>
            <a:chExt cx="12192000" cy="2056979"/>
          </a:xfrm>
        </p:grpSpPr>
        <p:sp>
          <p:nvSpPr>
            <p:cNvPr id="5" name="Rectangle 4"/>
            <p:cNvSpPr/>
            <p:nvPr/>
          </p:nvSpPr>
          <p:spPr>
            <a:xfrm>
              <a:off x="0" y="5427247"/>
              <a:ext cx="12192000" cy="1025639"/>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6886" y="5508780"/>
              <a:ext cx="7640438" cy="830997"/>
            </a:xfrm>
            <a:prstGeom prst="rect">
              <a:avLst/>
            </a:prstGeom>
          </p:spPr>
          <p:txBody>
            <a:bodyPr wrap="square">
              <a:spAutoFit/>
            </a:bodyPr>
            <a:lstStyle/>
            <a:p>
              <a:r>
                <a:rPr lang="en-US" sz="2400" b="0" i="0" dirty="0" smtClean="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Grassland in main square : 2 ha</a:t>
              </a:r>
            </a:p>
            <a:p>
              <a:r>
                <a:rPr lang="en-US" sz="2400"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Jogging track along the river</a:t>
              </a:r>
              <a:endParaRPr lang="en-US" sz="2400" b="1" i="0" dirty="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endParaRPr>
            </a:p>
          </p:txBody>
        </p:sp>
        <p:sp>
          <p:nvSpPr>
            <p:cNvPr id="11" name="Rectangle 10"/>
            <p:cNvSpPr/>
            <p:nvPr/>
          </p:nvSpPr>
          <p:spPr>
            <a:xfrm>
              <a:off x="389840" y="5538308"/>
              <a:ext cx="104172" cy="827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2E40"/>
                </a:solidFill>
              </a:endParaRPr>
            </a:p>
          </p:txBody>
        </p:sp>
        <p:grpSp>
          <p:nvGrpSpPr>
            <p:cNvPr id="17" name="Group 16"/>
            <p:cNvGrpSpPr/>
            <p:nvPr/>
          </p:nvGrpSpPr>
          <p:grpSpPr>
            <a:xfrm>
              <a:off x="9485334" y="4540214"/>
              <a:ext cx="2470299" cy="2056979"/>
              <a:chOff x="8651957" y="4945328"/>
              <a:chExt cx="2470299" cy="2056979"/>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b="20375"/>
              <a:stretch/>
            </p:blipFill>
            <p:spPr>
              <a:xfrm>
                <a:off x="8651957" y="5856672"/>
                <a:ext cx="1115868" cy="1001328"/>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20375"/>
              <a:stretch/>
            </p:blipFill>
            <p:spPr>
              <a:xfrm>
                <a:off x="10136934" y="5965077"/>
                <a:ext cx="985322" cy="884182"/>
              </a:xfrm>
              <a:prstGeom prst="rect">
                <a:avLst/>
              </a:prstGeom>
            </p:spPr>
          </p:pic>
          <p:pic>
            <p:nvPicPr>
              <p:cNvPr id="16" name="Picture 15"/>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9021066" y="4945328"/>
                <a:ext cx="1824769" cy="2056979"/>
              </a:xfrm>
              <a:prstGeom prst="rect">
                <a:avLst/>
              </a:prstGeom>
            </p:spPr>
          </p:pic>
        </p:grpSp>
      </p:grpSp>
      <p:grpSp>
        <p:nvGrpSpPr>
          <p:cNvPr id="19" name="Group 18"/>
          <p:cNvGrpSpPr/>
          <p:nvPr/>
        </p:nvGrpSpPr>
        <p:grpSpPr>
          <a:xfrm>
            <a:off x="194920" y="2828"/>
            <a:ext cx="2375432" cy="2118167"/>
            <a:chOff x="4709262" y="1"/>
            <a:chExt cx="2868690" cy="2558004"/>
          </a:xfrm>
        </p:grpSpPr>
        <p:sp>
          <p:nvSpPr>
            <p:cNvPr id="20" name="Rectangle 19"/>
            <p:cNvSpPr/>
            <p:nvPr/>
          </p:nvSpPr>
          <p:spPr>
            <a:xfrm>
              <a:off x="4709263" y="1"/>
              <a:ext cx="2868689" cy="2558004"/>
            </a:xfrm>
            <a:prstGeom prst="rect">
              <a:avLst/>
            </a:prstGeom>
            <a:solidFill>
              <a:srgbClr val="0C2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709262" y="307425"/>
              <a:ext cx="2868689" cy="706203"/>
            </a:xfrm>
            <a:prstGeom prst="rect">
              <a:avLst/>
            </a:prstGeom>
            <a:noFill/>
          </p:spPr>
          <p:txBody>
            <a:bodyPr wrap="square" rtlCol="0">
              <a:spAutoFit/>
            </a:bodyPr>
            <a:lstStyle/>
            <a:p>
              <a:pPr algn="ctr"/>
              <a:r>
                <a:rPr lang="en-US" sz="3200" b="1" dirty="0">
                  <a:solidFill>
                    <a:schemeClr val="bg1"/>
                  </a:solidFill>
                  <a:latin typeface="Roboto" panose="02000000000000000000" pitchFamily="2" charset="0"/>
                  <a:ea typeface="Roboto" panose="02000000000000000000" pitchFamily="2" charset="0"/>
                  <a:cs typeface="Roboto" panose="02000000000000000000" pitchFamily="2" charset="0"/>
                </a:rPr>
                <a:t>AMENITIES</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5276" y="1153034"/>
              <a:ext cx="1836665" cy="1404971"/>
            </a:xfrm>
            <a:prstGeom prst="rect">
              <a:avLst/>
            </a:prstGeom>
          </p:spPr>
        </p:pic>
      </p:grpSp>
      <p:sp>
        <p:nvSpPr>
          <p:cNvPr id="24" name="Rectangle 23"/>
          <p:cNvSpPr/>
          <p:nvPr/>
        </p:nvSpPr>
        <p:spPr>
          <a:xfrm>
            <a:off x="2617713" y="0"/>
            <a:ext cx="9574287" cy="553998"/>
          </a:xfrm>
          <a:prstGeom prst="rect">
            <a:avLst/>
          </a:prstGeom>
        </p:spPr>
        <p:txBody>
          <a:bodyPr wrap="square">
            <a:spAutoFit/>
          </a:bodyPr>
          <a:lstStyle/>
          <a:p>
            <a:pPr algn="just"/>
            <a:r>
              <a:rPr lang="en-US" sz="1000" i="1" dirty="0" smtClean="0">
                <a:solidFill>
                  <a:schemeClr val="bg1"/>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5311903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1"/>
          </a:xfrm>
          <a:prstGeom prst="rect">
            <a:avLst/>
          </a:prstGeom>
        </p:spPr>
      </p:pic>
      <p:grpSp>
        <p:nvGrpSpPr>
          <p:cNvPr id="19" name="Group 18"/>
          <p:cNvGrpSpPr/>
          <p:nvPr/>
        </p:nvGrpSpPr>
        <p:grpSpPr>
          <a:xfrm>
            <a:off x="0" y="4962756"/>
            <a:ext cx="12192000" cy="2056979"/>
            <a:chOff x="0" y="4540214"/>
            <a:chExt cx="12192000" cy="2056979"/>
          </a:xfrm>
        </p:grpSpPr>
        <p:sp>
          <p:nvSpPr>
            <p:cNvPr id="20" name="Rectangle 19"/>
            <p:cNvSpPr/>
            <p:nvPr/>
          </p:nvSpPr>
          <p:spPr>
            <a:xfrm>
              <a:off x="0" y="5427247"/>
              <a:ext cx="12192000" cy="1025639"/>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66886" y="5721389"/>
              <a:ext cx="7640438" cy="461665"/>
            </a:xfrm>
            <a:prstGeom prst="rect">
              <a:avLst/>
            </a:prstGeom>
          </p:spPr>
          <p:txBody>
            <a:bodyPr wrap="square">
              <a:spAutoFit/>
            </a:bodyPr>
            <a:lstStyle/>
            <a:p>
              <a:r>
                <a:rPr lang="en-US" sz="2400" b="0" i="0" dirty="0" smtClean="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BBQ </a:t>
              </a:r>
              <a:r>
                <a:rPr lang="en-US" sz="2400"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area is </a:t>
              </a:r>
              <a:r>
                <a:rPr lang="en-US" sz="2400" b="0" i="0" dirty="0" smtClean="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 expected</a:t>
              </a:r>
              <a:r>
                <a:rPr lang="vi-VN" sz="2400" b="0" i="0" dirty="0" smtClean="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 150 </a:t>
              </a:r>
              <a:r>
                <a:rPr lang="en-US" sz="2400"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boxes</a:t>
              </a:r>
              <a:endParaRPr lang="en-US" sz="2400" b="1" i="0" dirty="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endParaRPr>
            </a:p>
          </p:txBody>
        </p:sp>
        <p:sp>
          <p:nvSpPr>
            <p:cNvPr id="22" name="Rectangle 21"/>
            <p:cNvSpPr/>
            <p:nvPr/>
          </p:nvSpPr>
          <p:spPr>
            <a:xfrm>
              <a:off x="389840" y="5538308"/>
              <a:ext cx="104172" cy="827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2E40"/>
                </a:solidFill>
              </a:endParaRPr>
            </a:p>
          </p:txBody>
        </p:sp>
        <p:grpSp>
          <p:nvGrpSpPr>
            <p:cNvPr id="23" name="Group 22"/>
            <p:cNvGrpSpPr/>
            <p:nvPr/>
          </p:nvGrpSpPr>
          <p:grpSpPr>
            <a:xfrm>
              <a:off x="9485334" y="4540214"/>
              <a:ext cx="2470299" cy="2056979"/>
              <a:chOff x="8651957" y="4945328"/>
              <a:chExt cx="2470299" cy="2056979"/>
            </a:xfrm>
          </p:grpSpPr>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b="20375"/>
              <a:stretch/>
            </p:blipFill>
            <p:spPr>
              <a:xfrm>
                <a:off x="8651957" y="5856672"/>
                <a:ext cx="1115868" cy="1001328"/>
              </a:xfrm>
              <a:prstGeom prst="rect">
                <a:avLst/>
              </a:prstGeom>
            </p:spPr>
          </p:pic>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b="20375"/>
              <a:stretch/>
            </p:blipFill>
            <p:spPr>
              <a:xfrm>
                <a:off x="10136934" y="5965077"/>
                <a:ext cx="985322" cy="884182"/>
              </a:xfrm>
              <a:prstGeom prst="rect">
                <a:avLst/>
              </a:prstGeom>
            </p:spPr>
          </p:pic>
          <p:pic>
            <p:nvPicPr>
              <p:cNvPr id="26" name="Picture 25"/>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9021066" y="4945328"/>
                <a:ext cx="1824769" cy="2056979"/>
              </a:xfrm>
              <a:prstGeom prst="rect">
                <a:avLst/>
              </a:prstGeom>
            </p:spPr>
          </p:pic>
        </p:grpSp>
      </p:grpSp>
      <p:grpSp>
        <p:nvGrpSpPr>
          <p:cNvPr id="16" name="Group 15"/>
          <p:cNvGrpSpPr/>
          <p:nvPr/>
        </p:nvGrpSpPr>
        <p:grpSpPr>
          <a:xfrm>
            <a:off x="194920" y="2828"/>
            <a:ext cx="2375432" cy="2118167"/>
            <a:chOff x="4709262" y="1"/>
            <a:chExt cx="2868690" cy="2558004"/>
          </a:xfrm>
        </p:grpSpPr>
        <p:sp>
          <p:nvSpPr>
            <p:cNvPr id="17" name="Rectangle 16"/>
            <p:cNvSpPr/>
            <p:nvPr/>
          </p:nvSpPr>
          <p:spPr>
            <a:xfrm>
              <a:off x="4709263" y="1"/>
              <a:ext cx="2868689" cy="2558004"/>
            </a:xfrm>
            <a:prstGeom prst="rect">
              <a:avLst/>
            </a:prstGeom>
            <a:solidFill>
              <a:srgbClr val="0C2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709262" y="307425"/>
              <a:ext cx="2868689" cy="706203"/>
            </a:xfrm>
            <a:prstGeom prst="rect">
              <a:avLst/>
            </a:prstGeom>
            <a:noFill/>
          </p:spPr>
          <p:txBody>
            <a:bodyPr wrap="square" rtlCol="0">
              <a:spAutoFit/>
            </a:bodyPr>
            <a:lstStyle/>
            <a:p>
              <a:pPr algn="ctr"/>
              <a:r>
                <a:rPr lang="en-US" sz="3200" b="1" dirty="0">
                  <a:solidFill>
                    <a:schemeClr val="bg1"/>
                  </a:solidFill>
                  <a:latin typeface="Roboto" panose="02000000000000000000" pitchFamily="2" charset="0"/>
                  <a:ea typeface="Roboto" panose="02000000000000000000" pitchFamily="2" charset="0"/>
                  <a:cs typeface="Roboto" panose="02000000000000000000" pitchFamily="2" charset="0"/>
                </a:rPr>
                <a:t>AMENITIES</a:t>
              </a:r>
            </a:p>
          </p:txBody>
        </p:sp>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5276" y="1153034"/>
              <a:ext cx="1836665" cy="1404971"/>
            </a:xfrm>
            <a:prstGeom prst="rect">
              <a:avLst/>
            </a:prstGeom>
          </p:spPr>
        </p:pic>
      </p:grpSp>
      <p:sp>
        <p:nvSpPr>
          <p:cNvPr id="32" name="Rectangle 31"/>
          <p:cNvSpPr/>
          <p:nvPr/>
        </p:nvSpPr>
        <p:spPr>
          <a:xfrm>
            <a:off x="2617713" y="0"/>
            <a:ext cx="9574287" cy="553998"/>
          </a:xfrm>
          <a:prstGeom prst="rect">
            <a:avLst/>
          </a:prstGeom>
        </p:spPr>
        <p:txBody>
          <a:bodyPr wrap="square">
            <a:spAutoFit/>
          </a:bodyPr>
          <a:lstStyle/>
          <a:p>
            <a:pPr algn="just"/>
            <a:r>
              <a:rPr lang="en-US" sz="1000" i="1" dirty="0" smtClean="0">
                <a:solidFill>
                  <a:schemeClr val="bg1"/>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657449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p:cNvGrpSpPr/>
          <p:nvPr/>
        </p:nvGrpSpPr>
        <p:grpSpPr>
          <a:xfrm>
            <a:off x="0" y="4962756"/>
            <a:ext cx="12192000" cy="2056979"/>
            <a:chOff x="0" y="4540214"/>
            <a:chExt cx="12192000" cy="2056979"/>
          </a:xfrm>
        </p:grpSpPr>
        <p:sp>
          <p:nvSpPr>
            <p:cNvPr id="5" name="Rectangle 4"/>
            <p:cNvSpPr/>
            <p:nvPr/>
          </p:nvSpPr>
          <p:spPr>
            <a:xfrm>
              <a:off x="0" y="5427247"/>
              <a:ext cx="12192000" cy="1025639"/>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4199" y="5555388"/>
              <a:ext cx="8298348" cy="769441"/>
            </a:xfrm>
            <a:prstGeom prst="rect">
              <a:avLst/>
            </a:prstGeom>
          </p:spPr>
          <p:txBody>
            <a:bodyPr wrap="square">
              <a:spAutoFit/>
            </a:bodyPr>
            <a:lstStyle/>
            <a:p>
              <a:r>
                <a:rPr lang="en-US" sz="2200"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The artificial river systems</a:t>
              </a:r>
              <a:r>
                <a:rPr lang="en-US" sz="2200" b="0" i="0" dirty="0" smtClean="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a:t>
              </a:r>
              <a:r>
                <a:rPr lang="vi-VN" sz="2200" b="0" i="0" dirty="0" smtClean="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200" b="0" i="0" dirty="0" smtClean="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white </a:t>
              </a:r>
              <a:r>
                <a:rPr lang="en-US" sz="2200"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sand</a:t>
              </a:r>
              <a:r>
                <a:rPr lang="en-US" sz="2200" b="0" i="0" dirty="0" smtClean="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a:t>
              </a:r>
              <a:r>
                <a:rPr lang="vi-VN" sz="2200" b="0" i="0" dirty="0" smtClean="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200"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clean</a:t>
              </a:r>
              <a:r>
                <a:rPr lang="en-US" sz="2200" b="0" i="0" dirty="0" smtClean="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 water</a:t>
              </a:r>
              <a:r>
                <a:rPr lang="en-US" sz="2200" dirty="0">
                  <a:solidFill>
                    <a:schemeClr val="bg1"/>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that residents can use comfortably</a:t>
              </a:r>
              <a:r>
                <a:rPr lang="en-US" sz="2200" b="0" i="0" dirty="0" smtClean="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a:t>
              </a:r>
              <a:r>
                <a:rPr lang="vi-VN" sz="2200" b="0" i="0" dirty="0" smtClean="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 </a:t>
              </a:r>
              <a:r>
                <a:rPr lang="en-US" sz="2200" b="0" i="0" dirty="0" smtClean="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duck boat</a:t>
              </a:r>
              <a:r>
                <a:rPr lang="vi-VN" sz="2200" b="0" i="0" dirty="0" smtClean="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 cano</a:t>
              </a:r>
              <a:r>
                <a:rPr lang="en-US" sz="2200" b="0" i="0" dirty="0" smtClean="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e</a:t>
              </a:r>
              <a:r>
                <a:rPr lang="vi-VN" sz="2200" b="0" i="0" dirty="0" smtClean="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 yake </a:t>
              </a:r>
              <a:endParaRPr lang="en-US" sz="2200" b="1" i="0" dirty="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endParaRPr>
            </a:p>
          </p:txBody>
        </p:sp>
        <p:sp>
          <p:nvSpPr>
            <p:cNvPr id="11" name="Rectangle 10"/>
            <p:cNvSpPr/>
            <p:nvPr/>
          </p:nvSpPr>
          <p:spPr>
            <a:xfrm>
              <a:off x="389840" y="5538308"/>
              <a:ext cx="104172" cy="827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2E40"/>
                </a:solidFill>
              </a:endParaRPr>
            </a:p>
          </p:txBody>
        </p:sp>
        <p:grpSp>
          <p:nvGrpSpPr>
            <p:cNvPr id="17" name="Group 16"/>
            <p:cNvGrpSpPr/>
            <p:nvPr/>
          </p:nvGrpSpPr>
          <p:grpSpPr>
            <a:xfrm>
              <a:off x="9485334" y="4540214"/>
              <a:ext cx="2470299" cy="2056979"/>
              <a:chOff x="8651957" y="4945328"/>
              <a:chExt cx="2470299" cy="2056979"/>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b="20375"/>
              <a:stretch/>
            </p:blipFill>
            <p:spPr>
              <a:xfrm>
                <a:off x="8651957" y="5856672"/>
                <a:ext cx="1115868" cy="1001328"/>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20375"/>
              <a:stretch/>
            </p:blipFill>
            <p:spPr>
              <a:xfrm>
                <a:off x="10136934" y="5965077"/>
                <a:ext cx="985322" cy="884182"/>
              </a:xfrm>
              <a:prstGeom prst="rect">
                <a:avLst/>
              </a:prstGeom>
            </p:spPr>
          </p:pic>
          <p:pic>
            <p:nvPicPr>
              <p:cNvPr id="16" name="Picture 15"/>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9021066" y="4945328"/>
                <a:ext cx="1824769" cy="2056979"/>
              </a:xfrm>
              <a:prstGeom prst="rect">
                <a:avLst/>
              </a:prstGeom>
            </p:spPr>
          </p:pic>
        </p:grpSp>
      </p:grpSp>
      <p:grpSp>
        <p:nvGrpSpPr>
          <p:cNvPr id="19" name="Group 18"/>
          <p:cNvGrpSpPr/>
          <p:nvPr/>
        </p:nvGrpSpPr>
        <p:grpSpPr>
          <a:xfrm>
            <a:off x="194920" y="2828"/>
            <a:ext cx="2375432" cy="2118167"/>
            <a:chOff x="4709262" y="1"/>
            <a:chExt cx="2868690" cy="2558004"/>
          </a:xfrm>
        </p:grpSpPr>
        <p:sp>
          <p:nvSpPr>
            <p:cNvPr id="20" name="Rectangle 19"/>
            <p:cNvSpPr/>
            <p:nvPr/>
          </p:nvSpPr>
          <p:spPr>
            <a:xfrm>
              <a:off x="4709263" y="1"/>
              <a:ext cx="2868689" cy="2558004"/>
            </a:xfrm>
            <a:prstGeom prst="rect">
              <a:avLst/>
            </a:prstGeom>
            <a:solidFill>
              <a:srgbClr val="0C2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709262" y="307425"/>
              <a:ext cx="2868689" cy="706203"/>
            </a:xfrm>
            <a:prstGeom prst="rect">
              <a:avLst/>
            </a:prstGeom>
            <a:noFill/>
          </p:spPr>
          <p:txBody>
            <a:bodyPr wrap="square" rtlCol="0">
              <a:spAutoFit/>
            </a:bodyPr>
            <a:lstStyle/>
            <a:p>
              <a:pPr algn="ctr"/>
              <a:r>
                <a:rPr lang="en-US" sz="3200" b="1" dirty="0">
                  <a:solidFill>
                    <a:schemeClr val="bg1"/>
                  </a:solidFill>
                  <a:latin typeface="Roboto" panose="02000000000000000000" pitchFamily="2" charset="0"/>
                  <a:ea typeface="Roboto" panose="02000000000000000000" pitchFamily="2" charset="0"/>
                  <a:cs typeface="Roboto" panose="02000000000000000000" pitchFamily="2" charset="0"/>
                </a:rPr>
                <a:t>AMENITIES</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5276" y="1153034"/>
              <a:ext cx="1836665" cy="1404971"/>
            </a:xfrm>
            <a:prstGeom prst="rect">
              <a:avLst/>
            </a:prstGeom>
          </p:spPr>
        </p:pic>
      </p:grpSp>
      <p:sp>
        <p:nvSpPr>
          <p:cNvPr id="24" name="Rectangle 23"/>
          <p:cNvSpPr/>
          <p:nvPr/>
        </p:nvSpPr>
        <p:spPr>
          <a:xfrm>
            <a:off x="2617713" y="0"/>
            <a:ext cx="9574287" cy="553998"/>
          </a:xfrm>
          <a:prstGeom prst="rect">
            <a:avLst/>
          </a:prstGeom>
        </p:spPr>
        <p:txBody>
          <a:bodyPr wrap="square">
            <a:spAutoFit/>
          </a:bodyPr>
          <a:lstStyle/>
          <a:p>
            <a:pPr algn="just"/>
            <a:r>
              <a:rPr lang="en-US" sz="1000" i="1" dirty="0" smtClean="0">
                <a:solidFill>
                  <a:schemeClr val="bg1"/>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0411892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17"/>
            <a:ext cx="12192000" cy="6858000"/>
          </a:xfrm>
          <a:prstGeom prst="rect">
            <a:avLst/>
          </a:prstGeom>
        </p:spPr>
      </p:pic>
      <p:grpSp>
        <p:nvGrpSpPr>
          <p:cNvPr id="7" name="Group 6"/>
          <p:cNvGrpSpPr/>
          <p:nvPr/>
        </p:nvGrpSpPr>
        <p:grpSpPr>
          <a:xfrm>
            <a:off x="0" y="4962756"/>
            <a:ext cx="12192000" cy="2056979"/>
            <a:chOff x="0" y="4540214"/>
            <a:chExt cx="12192000" cy="2056979"/>
          </a:xfrm>
        </p:grpSpPr>
        <p:sp>
          <p:nvSpPr>
            <p:cNvPr id="5" name="Rectangle 4"/>
            <p:cNvSpPr/>
            <p:nvPr/>
          </p:nvSpPr>
          <p:spPr>
            <a:xfrm>
              <a:off x="0" y="5427247"/>
              <a:ext cx="12192000" cy="1025639"/>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4199" y="5555388"/>
              <a:ext cx="8083722" cy="830997"/>
            </a:xfrm>
            <a:prstGeom prst="rect">
              <a:avLst/>
            </a:prstGeom>
          </p:spPr>
          <p:txBody>
            <a:bodyPr wrap="square">
              <a:spAutoFit/>
            </a:bodyPr>
            <a:lstStyle/>
            <a:p>
              <a:r>
                <a:rPr lang="en-US" sz="2400" b="0" i="0" dirty="0" smtClean="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Outdoor </a:t>
              </a:r>
              <a:r>
                <a:rPr lang="en-US" sz="2400"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gymnasiums</a:t>
              </a:r>
              <a:r>
                <a:rPr lang="en-US" sz="2400" b="0" i="0" dirty="0" smtClean="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 with </a:t>
              </a:r>
              <a:r>
                <a:rPr lang="vi-VN" sz="2400" b="0" i="0" dirty="0" smtClean="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1000 </a:t>
              </a:r>
              <a:r>
                <a:rPr lang="en-US" sz="2400"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various</a:t>
              </a:r>
              <a:r>
                <a:rPr lang="en-US" sz="2400" b="0" i="0" dirty="0" smtClean="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rPr>
                <a:t> machines </a:t>
              </a:r>
              <a:r>
                <a:rPr lang="en-US" sz="2400"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are </a:t>
              </a:r>
              <a:r>
                <a:rPr lang="en-US" sz="2400" dirty="0" err="1"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spreaded</a:t>
              </a:r>
              <a:r>
                <a:rPr lang="en-US" sz="2400"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 out around the park area.</a:t>
              </a:r>
              <a:endParaRPr lang="en-US" sz="2400" b="1" i="0" dirty="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endParaRPr>
            </a:p>
          </p:txBody>
        </p:sp>
        <p:sp>
          <p:nvSpPr>
            <p:cNvPr id="11" name="Rectangle 10"/>
            <p:cNvSpPr/>
            <p:nvPr/>
          </p:nvSpPr>
          <p:spPr>
            <a:xfrm>
              <a:off x="389840" y="5538308"/>
              <a:ext cx="104172" cy="827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2E40"/>
                </a:solidFill>
              </a:endParaRPr>
            </a:p>
          </p:txBody>
        </p:sp>
        <p:grpSp>
          <p:nvGrpSpPr>
            <p:cNvPr id="17" name="Group 16"/>
            <p:cNvGrpSpPr/>
            <p:nvPr/>
          </p:nvGrpSpPr>
          <p:grpSpPr>
            <a:xfrm>
              <a:off x="9485334" y="4540214"/>
              <a:ext cx="2470299" cy="2056979"/>
              <a:chOff x="8651957" y="4945328"/>
              <a:chExt cx="2470299" cy="2056979"/>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b="20375"/>
              <a:stretch/>
            </p:blipFill>
            <p:spPr>
              <a:xfrm>
                <a:off x="8651957" y="5856672"/>
                <a:ext cx="1115868" cy="1001328"/>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20375"/>
              <a:stretch/>
            </p:blipFill>
            <p:spPr>
              <a:xfrm>
                <a:off x="10136934" y="5965077"/>
                <a:ext cx="985322" cy="884182"/>
              </a:xfrm>
              <a:prstGeom prst="rect">
                <a:avLst/>
              </a:prstGeom>
            </p:spPr>
          </p:pic>
          <p:pic>
            <p:nvPicPr>
              <p:cNvPr id="16" name="Picture 15"/>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9021066" y="4945328"/>
                <a:ext cx="1824769" cy="2056979"/>
              </a:xfrm>
              <a:prstGeom prst="rect">
                <a:avLst/>
              </a:prstGeom>
            </p:spPr>
          </p:pic>
        </p:grpSp>
      </p:grpSp>
      <p:grpSp>
        <p:nvGrpSpPr>
          <p:cNvPr id="19" name="Group 18"/>
          <p:cNvGrpSpPr/>
          <p:nvPr/>
        </p:nvGrpSpPr>
        <p:grpSpPr>
          <a:xfrm>
            <a:off x="194920" y="2828"/>
            <a:ext cx="2375432" cy="2118167"/>
            <a:chOff x="4709262" y="1"/>
            <a:chExt cx="2868690" cy="2558004"/>
          </a:xfrm>
        </p:grpSpPr>
        <p:sp>
          <p:nvSpPr>
            <p:cNvPr id="20" name="Rectangle 19"/>
            <p:cNvSpPr/>
            <p:nvPr/>
          </p:nvSpPr>
          <p:spPr>
            <a:xfrm>
              <a:off x="4709263" y="1"/>
              <a:ext cx="2868689" cy="2558004"/>
            </a:xfrm>
            <a:prstGeom prst="rect">
              <a:avLst/>
            </a:prstGeom>
            <a:solidFill>
              <a:srgbClr val="0C2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709262" y="307425"/>
              <a:ext cx="2868689" cy="706203"/>
            </a:xfrm>
            <a:prstGeom prst="rect">
              <a:avLst/>
            </a:prstGeom>
            <a:noFill/>
          </p:spPr>
          <p:txBody>
            <a:bodyPr wrap="square" rtlCol="0">
              <a:spAutoFit/>
            </a:bodyPr>
            <a:lstStyle/>
            <a:p>
              <a:pPr algn="ctr"/>
              <a:r>
                <a:rPr lang="en-US" sz="3200" b="1" dirty="0">
                  <a:solidFill>
                    <a:schemeClr val="bg1"/>
                  </a:solidFill>
                  <a:latin typeface="Roboto" panose="02000000000000000000" pitchFamily="2" charset="0"/>
                  <a:ea typeface="Roboto" panose="02000000000000000000" pitchFamily="2" charset="0"/>
                  <a:cs typeface="Roboto" panose="02000000000000000000" pitchFamily="2" charset="0"/>
                </a:rPr>
                <a:t>AMENITIES</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5276" y="1153034"/>
              <a:ext cx="1836665" cy="1404971"/>
            </a:xfrm>
            <a:prstGeom prst="rect">
              <a:avLst/>
            </a:prstGeom>
          </p:spPr>
        </p:pic>
      </p:grpSp>
      <p:sp>
        <p:nvSpPr>
          <p:cNvPr id="18" name="Rectangle 17"/>
          <p:cNvSpPr/>
          <p:nvPr/>
        </p:nvSpPr>
        <p:spPr>
          <a:xfrm>
            <a:off x="2617713" y="0"/>
            <a:ext cx="9574287" cy="553998"/>
          </a:xfrm>
          <a:prstGeom prst="rect">
            <a:avLst/>
          </a:prstGeom>
        </p:spPr>
        <p:txBody>
          <a:bodyPr wrap="square">
            <a:spAutoFit/>
          </a:bodyPr>
          <a:lstStyle/>
          <a:p>
            <a:pPr algn="just"/>
            <a:r>
              <a:rPr lang="en-US" sz="1000" i="1" dirty="0" smtClean="0">
                <a:solidFill>
                  <a:schemeClr val="bg1"/>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0691221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000"/>
          <a:stretch/>
        </p:blipFill>
        <p:spPr>
          <a:xfrm>
            <a:off x="-22372" y="0"/>
            <a:ext cx="12214372" cy="6858000"/>
          </a:xfrm>
          <a:prstGeom prst="rect">
            <a:avLst/>
          </a:prstGeom>
        </p:spPr>
      </p:pic>
      <p:grpSp>
        <p:nvGrpSpPr>
          <p:cNvPr id="7" name="Group 6"/>
          <p:cNvGrpSpPr/>
          <p:nvPr/>
        </p:nvGrpSpPr>
        <p:grpSpPr>
          <a:xfrm>
            <a:off x="0" y="4962756"/>
            <a:ext cx="12192000" cy="2056979"/>
            <a:chOff x="0" y="4540214"/>
            <a:chExt cx="12192000" cy="2056979"/>
          </a:xfrm>
        </p:grpSpPr>
        <p:sp>
          <p:nvSpPr>
            <p:cNvPr id="5" name="Rectangle 4"/>
            <p:cNvSpPr/>
            <p:nvPr/>
          </p:nvSpPr>
          <p:spPr>
            <a:xfrm>
              <a:off x="0" y="5427247"/>
              <a:ext cx="12192000" cy="1025639"/>
            </a:xfrm>
            <a:prstGeom prst="rect">
              <a:avLst/>
            </a:prstGeom>
            <a:solidFill>
              <a:srgbClr val="2EB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4199" y="5555388"/>
              <a:ext cx="8083722" cy="830997"/>
            </a:xfrm>
            <a:prstGeom prst="rect">
              <a:avLst/>
            </a:prstGeom>
          </p:spPr>
          <p:txBody>
            <a:bodyPr wrap="square">
              <a:spAutoFit/>
            </a:bodyPr>
            <a:lstStyle/>
            <a:p>
              <a:r>
                <a:rPr lang="en-US" sz="2400" dirty="0" err="1"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Ayurvedic</a:t>
              </a:r>
              <a:r>
                <a:rPr lang="en-US" sz="2400" dirty="0" smtClean="0">
                  <a:solidFill>
                    <a:schemeClr val="bg1"/>
                  </a:solidFill>
                  <a:latin typeface="Times New Roman" panose="02020603050405020304" pitchFamily="18" charset="0"/>
                  <a:ea typeface="Roboto" panose="02000000000000000000" pitchFamily="2" charset="0"/>
                  <a:cs typeface="Times New Roman" panose="02020603050405020304" pitchFamily="18" charset="0"/>
                </a:rPr>
                <a:t> island: 2 ha- Yoga, Meditation, Chinese chess are arranged around the island (100 boards)</a:t>
              </a:r>
              <a:endParaRPr lang="en-US" sz="2400" b="1" i="0" dirty="0">
                <a:solidFill>
                  <a:schemeClr val="bg1"/>
                </a:solidFill>
                <a:effectLst/>
                <a:latin typeface="Times New Roman" panose="02020603050405020304" pitchFamily="18" charset="0"/>
                <a:ea typeface="Roboto" panose="02000000000000000000" pitchFamily="2" charset="0"/>
                <a:cs typeface="Times New Roman" panose="02020603050405020304" pitchFamily="18" charset="0"/>
              </a:endParaRPr>
            </a:p>
          </p:txBody>
        </p:sp>
        <p:sp>
          <p:nvSpPr>
            <p:cNvPr id="11" name="Rectangle 10"/>
            <p:cNvSpPr/>
            <p:nvPr/>
          </p:nvSpPr>
          <p:spPr>
            <a:xfrm>
              <a:off x="389840" y="5538308"/>
              <a:ext cx="104172" cy="827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C2E40"/>
                </a:solidFill>
              </a:endParaRPr>
            </a:p>
          </p:txBody>
        </p:sp>
        <p:grpSp>
          <p:nvGrpSpPr>
            <p:cNvPr id="17" name="Group 16"/>
            <p:cNvGrpSpPr/>
            <p:nvPr/>
          </p:nvGrpSpPr>
          <p:grpSpPr>
            <a:xfrm>
              <a:off x="9485334" y="4540214"/>
              <a:ext cx="2470299" cy="2056979"/>
              <a:chOff x="8651957" y="4945328"/>
              <a:chExt cx="2470299" cy="2056979"/>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b="20375"/>
              <a:stretch/>
            </p:blipFill>
            <p:spPr>
              <a:xfrm>
                <a:off x="8651957" y="5856672"/>
                <a:ext cx="1115868" cy="1001328"/>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20375"/>
              <a:stretch/>
            </p:blipFill>
            <p:spPr>
              <a:xfrm>
                <a:off x="10136934" y="5965077"/>
                <a:ext cx="985322" cy="884182"/>
              </a:xfrm>
              <a:prstGeom prst="rect">
                <a:avLst/>
              </a:prstGeom>
            </p:spPr>
          </p:pic>
          <p:pic>
            <p:nvPicPr>
              <p:cNvPr id="16" name="Picture 15"/>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9021066" y="4945328"/>
                <a:ext cx="1824769" cy="2056979"/>
              </a:xfrm>
              <a:prstGeom prst="rect">
                <a:avLst/>
              </a:prstGeom>
            </p:spPr>
          </p:pic>
        </p:grpSp>
      </p:grpSp>
      <p:grpSp>
        <p:nvGrpSpPr>
          <p:cNvPr id="19" name="Group 18"/>
          <p:cNvGrpSpPr/>
          <p:nvPr/>
        </p:nvGrpSpPr>
        <p:grpSpPr>
          <a:xfrm>
            <a:off x="194920" y="2828"/>
            <a:ext cx="2375432" cy="2118167"/>
            <a:chOff x="4709262" y="1"/>
            <a:chExt cx="2868690" cy="2558004"/>
          </a:xfrm>
        </p:grpSpPr>
        <p:sp>
          <p:nvSpPr>
            <p:cNvPr id="20" name="Rectangle 19"/>
            <p:cNvSpPr/>
            <p:nvPr/>
          </p:nvSpPr>
          <p:spPr>
            <a:xfrm>
              <a:off x="4709263" y="1"/>
              <a:ext cx="2868689" cy="2558004"/>
            </a:xfrm>
            <a:prstGeom prst="rect">
              <a:avLst/>
            </a:prstGeom>
            <a:solidFill>
              <a:srgbClr val="0C2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709262" y="307425"/>
              <a:ext cx="2868689" cy="706203"/>
            </a:xfrm>
            <a:prstGeom prst="rect">
              <a:avLst/>
            </a:prstGeom>
            <a:noFill/>
          </p:spPr>
          <p:txBody>
            <a:bodyPr wrap="square" rtlCol="0">
              <a:spAutoFit/>
            </a:bodyPr>
            <a:lstStyle/>
            <a:p>
              <a:pPr algn="ctr"/>
              <a:r>
                <a:rPr lang="en-US" sz="3200" b="1" dirty="0">
                  <a:solidFill>
                    <a:schemeClr val="bg1"/>
                  </a:solidFill>
                  <a:latin typeface="Roboto" panose="02000000000000000000" pitchFamily="2" charset="0"/>
                  <a:ea typeface="Roboto" panose="02000000000000000000" pitchFamily="2" charset="0"/>
                  <a:cs typeface="Roboto" panose="02000000000000000000" pitchFamily="2" charset="0"/>
                </a:rPr>
                <a:t>AMENITIES</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5276" y="1153034"/>
              <a:ext cx="1836665" cy="1404971"/>
            </a:xfrm>
            <a:prstGeom prst="rect">
              <a:avLst/>
            </a:prstGeom>
          </p:spPr>
        </p:pic>
      </p:grpSp>
      <p:sp>
        <p:nvSpPr>
          <p:cNvPr id="18" name="Rectangle 17"/>
          <p:cNvSpPr/>
          <p:nvPr/>
        </p:nvSpPr>
        <p:spPr>
          <a:xfrm>
            <a:off x="2617713" y="0"/>
            <a:ext cx="9574287" cy="553998"/>
          </a:xfrm>
          <a:prstGeom prst="rect">
            <a:avLst/>
          </a:prstGeom>
        </p:spPr>
        <p:txBody>
          <a:bodyPr wrap="square">
            <a:spAutoFit/>
          </a:bodyPr>
          <a:lstStyle/>
          <a:p>
            <a:pPr algn="just"/>
            <a:r>
              <a:rPr lang="en-US" sz="1000" i="1" dirty="0" smtClean="0">
                <a:solidFill>
                  <a:schemeClr val="bg1"/>
                </a:solidFill>
                <a:latin typeface="Roboto" panose="02000000000000000000" pitchFamily="2" charset="0"/>
                <a:ea typeface="Roboto" panose="02000000000000000000" pitchFamily="2" charset="0"/>
                <a:cs typeface="Roboto" panose="02000000000000000000" pitchFamily="2" charset="0"/>
              </a:rPr>
              <a:t>Warning : Whilst every care has been taken to ensure accuracy in the preparation of the information contained herein, no warranties whatsoever are given or legal representative is provided in respect thereon.  The vendor reserves the rights to modify features, the units, plans or the development or any part thereof as may be approved or required by the relevant authorities.</a:t>
            </a:r>
            <a:endParaRPr lang="en-US" sz="1000" i="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8597826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1573</TotalTime>
  <Words>2953</Words>
  <Application>Microsoft Office PowerPoint</Application>
  <PresentationFormat>Widescreen</PresentationFormat>
  <Paragraphs>224</Paragraphs>
  <Slides>38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Calibri</vt:lpstr>
      <vt:lpstr>Arial</vt:lpstr>
      <vt:lpstr>Calibri Light</vt:lpstr>
      <vt:lpstr>Roboto Light</vt:lpstr>
      <vt:lpstr>Times New Roman</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Alie Bui</cp:lastModifiedBy>
  <cp:revision>129</cp:revision>
  <dcterms:created xsi:type="dcterms:W3CDTF">2018-11-06T01:03:38Z</dcterms:created>
  <dcterms:modified xsi:type="dcterms:W3CDTF">2019-01-07T04:21:54Z</dcterms:modified>
</cp:coreProperties>
</file>